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63" r:id="rId3"/>
    <p:sldId id="259" r:id="rId4"/>
    <p:sldId id="267"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1" autoAdjust="0"/>
    <p:restoredTop sz="94660"/>
  </p:normalViewPr>
  <p:slideViewPr>
    <p:cSldViewPr>
      <p:cViewPr>
        <p:scale>
          <a:sx n="50" d="100"/>
          <a:sy n="50" d="100"/>
        </p:scale>
        <p:origin x="-492"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D547BD-7241-4077-A2CE-223F5B47FC94}" type="datetimeFigureOut">
              <a:rPr kumimoji="1" lang="ja-JP" altLang="en-US" smtClean="0"/>
              <a:pPr/>
              <a:t>2011/6/9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52F2C0-0765-4FD4-9F8B-FA0555069C9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752F2C0-0765-4FD4-9F8B-FA0555069C97}"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17515C2A-4BF0-472C-B0B7-978944F0C14C}" type="datetimeFigureOut">
              <a:rPr kumimoji="1" lang="ja-JP" altLang="en-US" smtClean="0"/>
              <a:pPr/>
              <a:t>2011/6/9</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7AA3908C-04BA-466A-B923-1958EDE2E5AD}"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7515C2A-4BF0-472C-B0B7-978944F0C14C}" type="datetimeFigureOut">
              <a:rPr kumimoji="1" lang="ja-JP" altLang="en-US" smtClean="0"/>
              <a:pPr/>
              <a:t>2011/6/9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7515C2A-4BF0-472C-B0B7-978944F0C14C}" type="datetimeFigureOut">
              <a:rPr kumimoji="1" lang="ja-JP" altLang="en-US" smtClean="0"/>
              <a:pPr/>
              <a:t>2011/6/9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17515C2A-4BF0-472C-B0B7-978944F0C14C}" type="datetimeFigureOut">
              <a:rPr kumimoji="1" lang="ja-JP" altLang="en-US" smtClean="0"/>
              <a:pPr/>
              <a:t>2011/6/9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17515C2A-4BF0-472C-B0B7-978944F0C14C}" type="datetimeFigureOut">
              <a:rPr kumimoji="1" lang="ja-JP" altLang="en-US" smtClean="0"/>
              <a:pPr/>
              <a:t>2011/6/9</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7AA3908C-04BA-466A-B923-1958EDE2E5AD}"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17515C2A-4BF0-472C-B0B7-978944F0C14C}" type="datetimeFigureOut">
              <a:rPr kumimoji="1" lang="ja-JP" altLang="en-US" smtClean="0"/>
              <a:pPr/>
              <a:t>2011/6/9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17515C2A-4BF0-472C-B0B7-978944F0C14C}" type="datetimeFigureOut">
              <a:rPr kumimoji="1" lang="ja-JP" altLang="en-US" smtClean="0"/>
              <a:pPr/>
              <a:t>2011/6/9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17515C2A-4BF0-472C-B0B7-978944F0C14C}" type="datetimeFigureOut">
              <a:rPr kumimoji="1" lang="ja-JP" altLang="en-US" smtClean="0"/>
              <a:pPr/>
              <a:t>2011/6/9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7515C2A-4BF0-472C-B0B7-978944F0C14C}" type="datetimeFigureOut">
              <a:rPr kumimoji="1" lang="ja-JP" altLang="en-US" smtClean="0"/>
              <a:pPr/>
              <a:t>2011/6/9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17515C2A-4BF0-472C-B0B7-978944F0C14C}" type="datetimeFigureOut">
              <a:rPr kumimoji="1" lang="ja-JP" altLang="en-US" smtClean="0"/>
              <a:pPr/>
              <a:t>2011/6/9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17515C2A-4BF0-472C-B0B7-978944F0C14C}" type="datetimeFigureOut">
              <a:rPr kumimoji="1" lang="ja-JP" altLang="en-US" smtClean="0"/>
              <a:pPr/>
              <a:t>2011/6/9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7515C2A-4BF0-472C-B0B7-978944F0C14C}" type="datetimeFigureOut">
              <a:rPr kumimoji="1" lang="ja-JP" altLang="en-US" smtClean="0"/>
              <a:pPr/>
              <a:t>2011/6/9</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AA3908C-04BA-466A-B923-1958EDE2E5AD}"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93676" y="3886200"/>
            <a:ext cx="7488832" cy="990600"/>
          </a:xfrm>
        </p:spPr>
        <p:txBody>
          <a:bodyPr>
            <a:normAutofit fontScale="90000"/>
          </a:bodyPr>
          <a:lstStyle/>
          <a:p>
            <a:r>
              <a:rPr lang="en-US" altLang="ja-JP" sz="2800" dirty="0" smtClean="0"/>
              <a:t>Proposal for 3D evaluation test plan in VQEG</a:t>
            </a:r>
            <a:br>
              <a:rPr lang="en-US" altLang="ja-JP" sz="2800" dirty="0" smtClean="0"/>
            </a:br>
            <a:r>
              <a:rPr lang="en-US" altLang="ja-JP" sz="2800" dirty="0" smtClean="0"/>
              <a:t>June 8 2011</a:t>
            </a:r>
            <a:endParaRPr kumimoji="1" lang="ja-JP" altLang="en-US" sz="2800" dirty="0"/>
          </a:p>
        </p:txBody>
      </p:sp>
      <p:sp>
        <p:nvSpPr>
          <p:cNvPr id="3" name="サブタイトル 2"/>
          <p:cNvSpPr>
            <a:spLocks noGrp="1"/>
          </p:cNvSpPr>
          <p:nvPr>
            <p:ph type="subTitle" idx="1"/>
          </p:nvPr>
        </p:nvSpPr>
        <p:spPr/>
        <p:txBody>
          <a:bodyPr>
            <a:normAutofit/>
          </a:bodyPr>
          <a:lstStyle/>
          <a:p>
            <a:r>
              <a:rPr lang="en-US" altLang="ja-JP" dirty="0" smtClean="0"/>
              <a:t>Jun Okamoto (NTT)</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GB" altLang="ja-JP" dirty="0" smtClean="0"/>
              <a:t>1. Introduction</a:t>
            </a:r>
            <a:endParaRPr kumimoji="1" lang="ja-JP" altLang="en-US" dirty="0"/>
          </a:p>
        </p:txBody>
      </p:sp>
      <p:sp>
        <p:nvSpPr>
          <p:cNvPr id="3" name="テキスト ボックス 2"/>
          <p:cNvSpPr txBox="1"/>
          <p:nvPr/>
        </p:nvSpPr>
        <p:spPr>
          <a:xfrm>
            <a:off x="323528" y="1124744"/>
            <a:ext cx="8460432" cy="1938992"/>
          </a:xfrm>
          <a:prstGeom prst="rect">
            <a:avLst/>
          </a:prstGeom>
          <a:noFill/>
        </p:spPr>
        <p:txBody>
          <a:bodyPr wrap="square" rtlCol="0">
            <a:spAutoFit/>
          </a:bodyPr>
          <a:lstStyle/>
          <a:p>
            <a:pPr hangingPunct="0"/>
            <a:r>
              <a:rPr lang="en-US" altLang="ja-JP" sz="2400" dirty="0" smtClean="0"/>
              <a:t>In VQEG, a test plan to clarify the allowable crosstalk at a monitor for a 3D subjective evaluation test was discussed. In addition to this study, an appropriate subjective quality assessment method for evaluating the compressing or delivering technique in 3D video should be developed as soon as possible. </a:t>
            </a:r>
            <a:endParaRPr lang="en-GB" altLang="ja-JP" sz="2400" dirty="0" smtClean="0"/>
          </a:p>
        </p:txBody>
      </p:sp>
      <p:sp>
        <p:nvSpPr>
          <p:cNvPr id="14" name="テキスト ボックス 88"/>
          <p:cNvSpPr txBox="1">
            <a:spLocks noChangeArrowheads="1"/>
          </p:cNvSpPr>
          <p:nvPr/>
        </p:nvSpPr>
        <p:spPr bwMode="auto">
          <a:xfrm>
            <a:off x="3660059" y="4128060"/>
            <a:ext cx="704039" cy="400110"/>
          </a:xfrm>
          <a:prstGeom prst="rect">
            <a:avLst/>
          </a:prstGeom>
          <a:noFill/>
          <a:ln w="9525">
            <a:noFill/>
            <a:miter lim="800000"/>
            <a:headEnd/>
            <a:tailEnd/>
          </a:ln>
        </p:spPr>
        <p:txBody>
          <a:bodyPr wrap="none">
            <a:spAutoFit/>
          </a:bodyPr>
          <a:lstStyle/>
          <a:p>
            <a:pPr eaLnBrk="1" hangingPunct="1"/>
            <a:r>
              <a:rPr lang="en-US" altLang="ja-JP" sz="2000" dirty="0" smtClean="0">
                <a:latin typeface="HGSｺﾞｼｯｸE" pitchFamily="50" charset="-128"/>
                <a:ea typeface="HGSｺﾞｼｯｸE" pitchFamily="50" charset="-128"/>
              </a:rPr>
              <a:t>Send</a:t>
            </a:r>
            <a:endParaRPr lang="en-US" altLang="ja-JP" sz="2000" u="none" dirty="0">
              <a:latin typeface="HGSｺﾞｼｯｸE" pitchFamily="50" charset="-128"/>
              <a:ea typeface="HGSｺﾞｼｯｸE" pitchFamily="50" charset="-128"/>
            </a:endParaRPr>
          </a:p>
        </p:txBody>
      </p:sp>
      <p:sp>
        <p:nvSpPr>
          <p:cNvPr id="15" name="テキスト ボックス 76"/>
          <p:cNvSpPr txBox="1">
            <a:spLocks noChangeArrowheads="1"/>
          </p:cNvSpPr>
          <p:nvPr/>
        </p:nvSpPr>
        <p:spPr bwMode="auto">
          <a:xfrm>
            <a:off x="467544" y="4103746"/>
            <a:ext cx="1039067" cy="400110"/>
          </a:xfrm>
          <a:prstGeom prst="rect">
            <a:avLst/>
          </a:prstGeom>
          <a:noFill/>
          <a:ln w="9525">
            <a:noFill/>
            <a:miter lim="800000"/>
            <a:headEnd/>
            <a:tailEnd/>
          </a:ln>
        </p:spPr>
        <p:txBody>
          <a:bodyPr wrap="none">
            <a:spAutoFit/>
          </a:bodyPr>
          <a:lstStyle/>
          <a:p>
            <a:pPr eaLnBrk="1" hangingPunct="1"/>
            <a:r>
              <a:rPr lang="en-US" altLang="ja-JP" sz="2000" u="none" dirty="0" smtClean="0">
                <a:latin typeface="HGSｺﾞｼｯｸE" pitchFamily="50" charset="-128"/>
                <a:ea typeface="HGSｺﾞｼｯｸE" pitchFamily="50" charset="-128"/>
              </a:rPr>
              <a:t>Capture</a:t>
            </a:r>
            <a:endParaRPr lang="ja-JP" altLang="en-US" sz="2000" u="none" dirty="0">
              <a:latin typeface="HGSｺﾞｼｯｸE" pitchFamily="50" charset="-128"/>
              <a:ea typeface="HGSｺﾞｼｯｸE" pitchFamily="50" charset="-128"/>
            </a:endParaRPr>
          </a:p>
        </p:txBody>
      </p:sp>
      <p:sp>
        <p:nvSpPr>
          <p:cNvPr id="16" name="テキスト ボックス 197"/>
          <p:cNvSpPr txBox="1">
            <a:spLocks noChangeArrowheads="1"/>
          </p:cNvSpPr>
          <p:nvPr/>
        </p:nvSpPr>
        <p:spPr bwMode="auto">
          <a:xfrm>
            <a:off x="6679515" y="4101891"/>
            <a:ext cx="970137" cy="400110"/>
          </a:xfrm>
          <a:prstGeom prst="rect">
            <a:avLst/>
          </a:prstGeom>
          <a:noFill/>
          <a:ln w="9525">
            <a:noFill/>
            <a:miter lim="800000"/>
            <a:headEnd/>
            <a:tailEnd/>
          </a:ln>
        </p:spPr>
        <p:txBody>
          <a:bodyPr wrap="none">
            <a:spAutoFit/>
          </a:bodyPr>
          <a:lstStyle/>
          <a:p>
            <a:pPr eaLnBrk="1" hangingPunct="1"/>
            <a:r>
              <a:rPr lang="en-US" altLang="ja-JP" sz="2000" u="none" dirty="0" smtClean="0">
                <a:latin typeface="HGSｺﾞｼｯｸE" pitchFamily="50" charset="-128"/>
                <a:ea typeface="HGSｺﾞｼｯｸE" pitchFamily="50" charset="-128"/>
              </a:rPr>
              <a:t>Display</a:t>
            </a:r>
            <a:endParaRPr lang="ja-JP" altLang="en-US" sz="2000" u="none" dirty="0">
              <a:latin typeface="HGSｺﾞｼｯｸE" pitchFamily="50" charset="-128"/>
              <a:ea typeface="HGSｺﾞｼｯｸE" pitchFamily="50" charset="-128"/>
            </a:endParaRPr>
          </a:p>
        </p:txBody>
      </p:sp>
      <p:pic>
        <p:nvPicPr>
          <p:cNvPr id="17" name="Picture 5"/>
          <p:cNvPicPr>
            <a:picLocks noChangeAspect="1" noChangeArrowheads="1"/>
          </p:cNvPicPr>
          <p:nvPr/>
        </p:nvPicPr>
        <p:blipFill>
          <a:blip r:embed="rId3" cstate="print"/>
          <a:srcRect/>
          <a:stretch>
            <a:fillRect/>
          </a:stretch>
        </p:blipFill>
        <p:spPr bwMode="auto">
          <a:xfrm>
            <a:off x="501675" y="3602644"/>
            <a:ext cx="731838" cy="369888"/>
          </a:xfrm>
          <a:prstGeom prst="rect">
            <a:avLst/>
          </a:prstGeom>
          <a:noFill/>
          <a:ln w="9525">
            <a:noFill/>
            <a:miter lim="800000"/>
            <a:headEnd/>
            <a:tailEnd/>
          </a:ln>
        </p:spPr>
      </p:pic>
      <p:sp>
        <p:nvSpPr>
          <p:cNvPr id="18" name="Line 222"/>
          <p:cNvSpPr>
            <a:spLocks noChangeShapeType="1"/>
          </p:cNvSpPr>
          <p:nvPr/>
        </p:nvSpPr>
        <p:spPr bwMode="auto">
          <a:xfrm flipV="1">
            <a:off x="714348" y="3770917"/>
            <a:ext cx="6929486" cy="45719"/>
          </a:xfrm>
          <a:prstGeom prst="line">
            <a:avLst/>
          </a:prstGeom>
          <a:noFill/>
          <a:ln w="38100">
            <a:solidFill>
              <a:schemeClr val="tx1"/>
            </a:solidFill>
            <a:round/>
            <a:headEnd/>
            <a:tailEnd type="triangle" w="med" len="med"/>
          </a:ln>
        </p:spPr>
        <p:txBody>
          <a:bodyPr/>
          <a:lstStyle/>
          <a:p>
            <a:endParaRPr lang="ja-JP" altLang="en-US">
              <a:latin typeface="HGSｺﾞｼｯｸE" pitchFamily="50" charset="-128"/>
              <a:ea typeface="HGSｺﾞｼｯｸE" pitchFamily="50" charset="-128"/>
            </a:endParaRPr>
          </a:p>
        </p:txBody>
      </p:sp>
      <p:pic>
        <p:nvPicPr>
          <p:cNvPr id="19" name="Picture 103"/>
          <p:cNvPicPr>
            <a:picLocks noChangeAspect="1" noChangeArrowheads="1"/>
          </p:cNvPicPr>
          <p:nvPr/>
        </p:nvPicPr>
        <p:blipFill>
          <a:blip r:embed="rId4" cstate="print"/>
          <a:srcRect/>
          <a:stretch>
            <a:fillRect/>
          </a:stretch>
        </p:blipFill>
        <p:spPr bwMode="auto">
          <a:xfrm>
            <a:off x="3731685" y="3729646"/>
            <a:ext cx="234513" cy="365128"/>
          </a:xfrm>
          <a:prstGeom prst="rect">
            <a:avLst/>
          </a:prstGeom>
          <a:noFill/>
          <a:ln w="9525">
            <a:noFill/>
            <a:miter lim="800000"/>
            <a:headEnd/>
            <a:tailEnd/>
          </a:ln>
        </p:spPr>
      </p:pic>
      <p:pic>
        <p:nvPicPr>
          <p:cNvPr id="20" name="Picture 102"/>
          <p:cNvPicPr>
            <a:picLocks noChangeAspect="1" noChangeArrowheads="1"/>
          </p:cNvPicPr>
          <p:nvPr/>
        </p:nvPicPr>
        <p:blipFill>
          <a:blip r:embed="rId5" cstate="print"/>
          <a:srcRect/>
          <a:stretch>
            <a:fillRect/>
          </a:stretch>
        </p:blipFill>
        <p:spPr bwMode="auto">
          <a:xfrm>
            <a:off x="2679262" y="3682789"/>
            <a:ext cx="468313" cy="412750"/>
          </a:xfrm>
          <a:prstGeom prst="rect">
            <a:avLst/>
          </a:prstGeom>
          <a:noFill/>
          <a:ln w="9525">
            <a:noFill/>
            <a:miter lim="800000"/>
            <a:headEnd/>
            <a:tailEnd/>
          </a:ln>
        </p:spPr>
      </p:pic>
      <p:pic>
        <p:nvPicPr>
          <p:cNvPr id="21" name="Picture 735"/>
          <p:cNvPicPr>
            <a:picLocks noChangeAspect="1" noChangeArrowheads="1"/>
          </p:cNvPicPr>
          <p:nvPr/>
        </p:nvPicPr>
        <p:blipFill>
          <a:blip r:embed="rId6" cstate="print"/>
          <a:srcRect/>
          <a:stretch>
            <a:fillRect/>
          </a:stretch>
        </p:blipFill>
        <p:spPr bwMode="auto">
          <a:xfrm>
            <a:off x="2488698" y="3528038"/>
            <a:ext cx="349250" cy="363537"/>
          </a:xfrm>
          <a:prstGeom prst="rect">
            <a:avLst/>
          </a:prstGeom>
          <a:noFill/>
          <a:ln w="9525">
            <a:noFill/>
            <a:miter lim="800000"/>
            <a:headEnd/>
            <a:tailEnd/>
          </a:ln>
        </p:spPr>
      </p:pic>
      <p:pic>
        <p:nvPicPr>
          <p:cNvPr id="22" name="Picture 105"/>
          <p:cNvPicPr>
            <a:picLocks noChangeAspect="1" noChangeArrowheads="1"/>
          </p:cNvPicPr>
          <p:nvPr/>
        </p:nvPicPr>
        <p:blipFill>
          <a:blip r:embed="rId7" cstate="print"/>
          <a:srcRect/>
          <a:stretch>
            <a:fillRect/>
          </a:stretch>
        </p:blipFill>
        <p:spPr bwMode="auto">
          <a:xfrm>
            <a:off x="5650567" y="3682789"/>
            <a:ext cx="628650" cy="269875"/>
          </a:xfrm>
          <a:prstGeom prst="rect">
            <a:avLst/>
          </a:prstGeom>
          <a:noFill/>
          <a:ln w="9525">
            <a:noFill/>
            <a:miter lim="800000"/>
            <a:headEnd/>
            <a:tailEnd/>
          </a:ln>
        </p:spPr>
      </p:pic>
      <p:pic>
        <p:nvPicPr>
          <p:cNvPr id="23" name="Picture 106"/>
          <p:cNvPicPr>
            <a:picLocks noChangeAspect="1" noChangeArrowheads="1"/>
          </p:cNvPicPr>
          <p:nvPr/>
        </p:nvPicPr>
        <p:blipFill>
          <a:blip r:embed="rId8" cstate="print"/>
          <a:srcRect/>
          <a:stretch>
            <a:fillRect/>
          </a:stretch>
        </p:blipFill>
        <p:spPr bwMode="auto">
          <a:xfrm>
            <a:off x="6805638" y="3539843"/>
            <a:ext cx="436562" cy="523875"/>
          </a:xfrm>
          <a:prstGeom prst="rect">
            <a:avLst/>
          </a:prstGeom>
          <a:noFill/>
          <a:ln w="9525">
            <a:noFill/>
            <a:miter lim="800000"/>
            <a:headEnd/>
            <a:tailEnd/>
          </a:ln>
        </p:spPr>
      </p:pic>
      <p:sp>
        <p:nvSpPr>
          <p:cNvPr id="24" name="テキスト ボックス 76"/>
          <p:cNvSpPr txBox="1">
            <a:spLocks noChangeArrowheads="1"/>
          </p:cNvSpPr>
          <p:nvPr/>
        </p:nvSpPr>
        <p:spPr bwMode="auto">
          <a:xfrm>
            <a:off x="1650236" y="4115621"/>
            <a:ext cx="615874" cy="400110"/>
          </a:xfrm>
          <a:prstGeom prst="rect">
            <a:avLst/>
          </a:prstGeom>
          <a:noFill/>
          <a:ln w="9525">
            <a:noFill/>
            <a:miter lim="800000"/>
            <a:headEnd/>
            <a:tailEnd/>
          </a:ln>
        </p:spPr>
        <p:txBody>
          <a:bodyPr wrap="none">
            <a:spAutoFit/>
          </a:bodyPr>
          <a:lstStyle/>
          <a:p>
            <a:pPr eaLnBrk="1" hangingPunct="1"/>
            <a:r>
              <a:rPr lang="en-US" altLang="ja-JP" sz="2000" dirty="0" smtClean="0">
                <a:latin typeface="HGSｺﾞｼｯｸE" pitchFamily="50" charset="-128"/>
                <a:ea typeface="HGSｺﾞｼｯｸE" pitchFamily="50" charset="-128"/>
              </a:rPr>
              <a:t>Edit</a:t>
            </a:r>
            <a:endParaRPr lang="ja-JP" altLang="en-US" sz="2000" u="none" dirty="0">
              <a:latin typeface="HGSｺﾞｼｯｸE" pitchFamily="50" charset="-128"/>
              <a:ea typeface="HGSｺﾞｼｯｸE" pitchFamily="50" charset="-128"/>
            </a:endParaRPr>
          </a:p>
        </p:txBody>
      </p:sp>
      <p:sp>
        <p:nvSpPr>
          <p:cNvPr id="25" name="テキスト ボックス 76"/>
          <p:cNvSpPr txBox="1">
            <a:spLocks noChangeArrowheads="1"/>
          </p:cNvSpPr>
          <p:nvPr/>
        </p:nvSpPr>
        <p:spPr bwMode="auto">
          <a:xfrm>
            <a:off x="2267575" y="4115621"/>
            <a:ext cx="960519" cy="400110"/>
          </a:xfrm>
          <a:prstGeom prst="rect">
            <a:avLst/>
          </a:prstGeom>
          <a:noFill/>
          <a:ln w="9525">
            <a:noFill/>
            <a:miter lim="800000"/>
            <a:headEnd/>
            <a:tailEnd/>
          </a:ln>
        </p:spPr>
        <p:txBody>
          <a:bodyPr wrap="none">
            <a:spAutoFit/>
          </a:bodyPr>
          <a:lstStyle/>
          <a:p>
            <a:pPr eaLnBrk="1" hangingPunct="1"/>
            <a:r>
              <a:rPr lang="en-US" altLang="ja-JP" sz="2000" dirty="0" smtClean="0">
                <a:latin typeface="HGSｺﾞｼｯｸE" pitchFamily="50" charset="-128"/>
                <a:ea typeface="HGSｺﾞｼｯｸE" pitchFamily="50" charset="-128"/>
              </a:rPr>
              <a:t>Encode</a:t>
            </a:r>
            <a:endParaRPr lang="ja-JP" altLang="en-US" sz="2000" u="none" dirty="0">
              <a:latin typeface="HGSｺﾞｼｯｸE" pitchFamily="50" charset="-128"/>
              <a:ea typeface="HGSｺﾞｼｯｸE" pitchFamily="50" charset="-128"/>
            </a:endParaRPr>
          </a:p>
        </p:txBody>
      </p:sp>
      <p:sp>
        <p:nvSpPr>
          <p:cNvPr id="26" name="テキスト ボックス 197"/>
          <p:cNvSpPr txBox="1">
            <a:spLocks noChangeArrowheads="1"/>
          </p:cNvSpPr>
          <p:nvPr/>
        </p:nvSpPr>
        <p:spPr bwMode="auto">
          <a:xfrm>
            <a:off x="5619820" y="4087667"/>
            <a:ext cx="1024639" cy="400110"/>
          </a:xfrm>
          <a:prstGeom prst="rect">
            <a:avLst/>
          </a:prstGeom>
          <a:noFill/>
          <a:ln w="9525">
            <a:noFill/>
            <a:miter lim="800000"/>
            <a:headEnd/>
            <a:tailEnd/>
          </a:ln>
        </p:spPr>
        <p:txBody>
          <a:bodyPr wrap="none">
            <a:spAutoFit/>
          </a:bodyPr>
          <a:lstStyle/>
          <a:p>
            <a:pPr eaLnBrk="1" hangingPunct="1"/>
            <a:r>
              <a:rPr lang="en-US" altLang="ja-JP" sz="2000" dirty="0" smtClean="0">
                <a:latin typeface="HGSｺﾞｼｯｸE" pitchFamily="50" charset="-128"/>
                <a:ea typeface="HGSｺﾞｼｯｸE" pitchFamily="50" charset="-128"/>
              </a:rPr>
              <a:t>Receive</a:t>
            </a:r>
            <a:endParaRPr lang="ja-JP" altLang="en-US" sz="2000" u="none" dirty="0">
              <a:latin typeface="HGSｺﾞｼｯｸE" pitchFamily="50" charset="-128"/>
              <a:ea typeface="HGSｺﾞｼｯｸE" pitchFamily="50" charset="-128"/>
            </a:endParaRPr>
          </a:p>
        </p:txBody>
      </p:sp>
      <p:sp>
        <p:nvSpPr>
          <p:cNvPr id="27" name="角丸四角形 26"/>
          <p:cNvSpPr/>
          <p:nvPr/>
        </p:nvSpPr>
        <p:spPr>
          <a:xfrm>
            <a:off x="642910" y="4626521"/>
            <a:ext cx="100013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latin typeface="HGSｺﾞｼｯｸE" pitchFamily="50" charset="-128"/>
                <a:ea typeface="HGSｺﾞｼｯｸE" pitchFamily="50" charset="-128"/>
              </a:rPr>
              <a:t>CIPA</a:t>
            </a:r>
            <a:endParaRPr lang="ja-JP" altLang="en-US" dirty="0" smtClean="0">
              <a:latin typeface="HGSｺﾞｼｯｸE" pitchFamily="50" charset="-128"/>
              <a:ea typeface="HGSｺﾞｼｯｸE" pitchFamily="50" charset="-128"/>
            </a:endParaRPr>
          </a:p>
        </p:txBody>
      </p:sp>
      <p:sp>
        <p:nvSpPr>
          <p:cNvPr id="28" name="角丸四角形 27"/>
          <p:cNvSpPr/>
          <p:nvPr/>
        </p:nvSpPr>
        <p:spPr>
          <a:xfrm>
            <a:off x="7000892" y="4628109"/>
            <a:ext cx="785818"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latin typeface="HGSｺﾞｼｯｸE" pitchFamily="50" charset="-128"/>
                <a:ea typeface="HGSｺﾞｼｯｸE" pitchFamily="50" charset="-128"/>
              </a:rPr>
              <a:t>ICDM</a:t>
            </a:r>
            <a:endParaRPr lang="ja-JP" altLang="en-US" dirty="0" smtClean="0">
              <a:latin typeface="HGSｺﾞｼｯｸE" pitchFamily="50" charset="-128"/>
              <a:ea typeface="HGSｺﾞｼｯｸE" pitchFamily="50" charset="-128"/>
            </a:endParaRPr>
          </a:p>
        </p:txBody>
      </p:sp>
      <p:sp>
        <p:nvSpPr>
          <p:cNvPr id="29" name="角丸四角形 28"/>
          <p:cNvSpPr/>
          <p:nvPr/>
        </p:nvSpPr>
        <p:spPr>
          <a:xfrm>
            <a:off x="642910" y="5966381"/>
            <a:ext cx="714380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latin typeface="HGSｺﾞｼｯｸE" pitchFamily="50" charset="-128"/>
                <a:ea typeface="HGSｺﾞｼｯｸE" pitchFamily="50" charset="-128"/>
              </a:rPr>
              <a:t>3D </a:t>
            </a:r>
            <a:r>
              <a:rPr lang="en-US" altLang="ja-JP" dirty="0" err="1" smtClean="0">
                <a:latin typeface="HGSｺﾞｼｯｸE" pitchFamily="50" charset="-128"/>
                <a:ea typeface="HGSｺﾞｼｯｸE" pitchFamily="50" charset="-128"/>
              </a:rPr>
              <a:t>Consorsium</a:t>
            </a:r>
            <a:r>
              <a:rPr lang="en-US" altLang="ja-JP" dirty="0" smtClean="0">
                <a:latin typeface="HGSｺﾞｼｯｸE" pitchFamily="50" charset="-128"/>
                <a:ea typeface="HGSｺﾞｼｯｸE" pitchFamily="50" charset="-128"/>
              </a:rPr>
              <a:t>/3D@Home/SMPTE</a:t>
            </a:r>
            <a:endParaRPr lang="ja-JP" altLang="en-US" dirty="0" smtClean="0">
              <a:latin typeface="HGSｺﾞｼｯｸE" pitchFamily="50" charset="-128"/>
              <a:ea typeface="HGSｺﾞｼｯｸE" pitchFamily="50" charset="-128"/>
            </a:endParaRPr>
          </a:p>
        </p:txBody>
      </p:sp>
      <p:sp>
        <p:nvSpPr>
          <p:cNvPr id="30" name="角丸四角形 29"/>
          <p:cNvSpPr/>
          <p:nvPr/>
        </p:nvSpPr>
        <p:spPr>
          <a:xfrm>
            <a:off x="6143636" y="4628109"/>
            <a:ext cx="85725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latin typeface="HGSｺﾞｼｯｸE" pitchFamily="50" charset="-128"/>
                <a:ea typeface="HGSｺﾞｼｯｸE" pitchFamily="50" charset="-128"/>
              </a:rPr>
              <a:t>VESA</a:t>
            </a:r>
            <a:endParaRPr lang="ja-JP" altLang="en-US" dirty="0" smtClean="0">
              <a:latin typeface="HGSｺﾞｼｯｸE" pitchFamily="50" charset="-128"/>
              <a:ea typeface="HGSｺﾞｼｯｸE" pitchFamily="50" charset="-128"/>
            </a:endParaRPr>
          </a:p>
        </p:txBody>
      </p:sp>
      <p:sp>
        <p:nvSpPr>
          <p:cNvPr id="31" name="テキスト ボックス 197"/>
          <p:cNvSpPr txBox="1">
            <a:spLocks noChangeArrowheads="1"/>
          </p:cNvSpPr>
          <p:nvPr/>
        </p:nvSpPr>
        <p:spPr bwMode="auto">
          <a:xfrm>
            <a:off x="4348187" y="4118592"/>
            <a:ext cx="1241045" cy="400110"/>
          </a:xfrm>
          <a:prstGeom prst="rect">
            <a:avLst/>
          </a:prstGeom>
          <a:noFill/>
          <a:ln w="9525">
            <a:noFill/>
            <a:miter lim="800000"/>
            <a:headEnd/>
            <a:tailEnd/>
          </a:ln>
        </p:spPr>
        <p:txBody>
          <a:bodyPr wrap="none">
            <a:spAutoFit/>
          </a:bodyPr>
          <a:lstStyle/>
          <a:p>
            <a:pPr eaLnBrk="1" hangingPunct="1"/>
            <a:r>
              <a:rPr lang="en-US" altLang="ja-JP" sz="2000" u="none" dirty="0" smtClean="0">
                <a:latin typeface="HGSｺﾞｼｯｸE" pitchFamily="50" charset="-128"/>
                <a:ea typeface="HGSｺﾞｼｯｸE" pitchFamily="50" charset="-128"/>
              </a:rPr>
              <a:t>Distribute</a:t>
            </a:r>
            <a:endParaRPr lang="ja-JP" altLang="en-US" sz="2000" u="none" dirty="0">
              <a:latin typeface="HGSｺﾞｼｯｸE" pitchFamily="50" charset="-128"/>
              <a:ea typeface="HGSｺﾞｼｯｸE" pitchFamily="50" charset="-128"/>
            </a:endParaRPr>
          </a:p>
        </p:txBody>
      </p:sp>
      <p:grpSp>
        <p:nvGrpSpPr>
          <p:cNvPr id="32" name="グループ化 31"/>
          <p:cNvGrpSpPr/>
          <p:nvPr/>
        </p:nvGrpSpPr>
        <p:grpSpPr>
          <a:xfrm>
            <a:off x="4381523" y="3599476"/>
            <a:ext cx="1080997" cy="517534"/>
            <a:chOff x="4572000" y="2697152"/>
            <a:chExt cx="1531938" cy="733425"/>
          </a:xfrm>
        </p:grpSpPr>
        <p:sp>
          <p:nvSpPr>
            <p:cNvPr id="33" name="雲 32"/>
            <p:cNvSpPr/>
            <p:nvPr/>
          </p:nvSpPr>
          <p:spPr>
            <a:xfrm>
              <a:off x="4637088" y="2697152"/>
              <a:ext cx="1417637" cy="73342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ja-JP" altLang="en-US" sz="3200" u="none">
                <a:latin typeface="HGSｺﾞｼｯｸE" pitchFamily="50" charset="-128"/>
                <a:ea typeface="HGSｺﾞｼｯｸE" pitchFamily="50" charset="-128"/>
              </a:endParaRPr>
            </a:p>
          </p:txBody>
        </p:sp>
        <p:pic>
          <p:nvPicPr>
            <p:cNvPr id="34" name="Picture 181"/>
            <p:cNvPicPr>
              <a:picLocks noChangeAspect="1" noChangeArrowheads="1"/>
            </p:cNvPicPr>
            <p:nvPr/>
          </p:nvPicPr>
          <p:blipFill>
            <a:blip r:embed="rId9" cstate="print"/>
            <a:srcRect/>
            <a:stretch>
              <a:fillRect/>
            </a:stretch>
          </p:blipFill>
          <p:spPr bwMode="auto">
            <a:xfrm flipH="1">
              <a:off x="5413375" y="2730489"/>
              <a:ext cx="304800" cy="211138"/>
            </a:xfrm>
            <a:prstGeom prst="rect">
              <a:avLst/>
            </a:prstGeom>
            <a:noFill/>
            <a:ln w="12700">
              <a:noFill/>
              <a:miter lim="800000"/>
              <a:headEnd/>
              <a:tailEnd/>
            </a:ln>
          </p:spPr>
        </p:pic>
        <p:pic>
          <p:nvPicPr>
            <p:cNvPr id="35" name="Picture 181"/>
            <p:cNvPicPr>
              <a:picLocks noChangeAspect="1" noChangeArrowheads="1"/>
            </p:cNvPicPr>
            <p:nvPr/>
          </p:nvPicPr>
          <p:blipFill>
            <a:blip r:embed="rId9" cstate="print"/>
            <a:srcRect/>
            <a:stretch>
              <a:fillRect/>
            </a:stretch>
          </p:blipFill>
          <p:spPr bwMode="auto">
            <a:xfrm flipH="1">
              <a:off x="5802313" y="3006714"/>
              <a:ext cx="301625" cy="212725"/>
            </a:xfrm>
            <a:prstGeom prst="rect">
              <a:avLst/>
            </a:prstGeom>
            <a:noFill/>
            <a:ln w="12700">
              <a:noFill/>
              <a:miter lim="800000"/>
              <a:headEnd/>
              <a:tailEnd/>
            </a:ln>
          </p:spPr>
        </p:pic>
        <p:pic>
          <p:nvPicPr>
            <p:cNvPr id="36" name="Picture 181"/>
            <p:cNvPicPr>
              <a:picLocks noChangeAspect="1" noChangeArrowheads="1"/>
            </p:cNvPicPr>
            <p:nvPr/>
          </p:nvPicPr>
          <p:blipFill>
            <a:blip r:embed="rId9" cstate="print"/>
            <a:srcRect/>
            <a:stretch>
              <a:fillRect/>
            </a:stretch>
          </p:blipFill>
          <p:spPr bwMode="auto">
            <a:xfrm flipH="1">
              <a:off x="4846638" y="2749539"/>
              <a:ext cx="304800" cy="209550"/>
            </a:xfrm>
            <a:prstGeom prst="rect">
              <a:avLst/>
            </a:prstGeom>
            <a:noFill/>
            <a:ln w="12700">
              <a:noFill/>
              <a:miter lim="800000"/>
              <a:headEnd/>
              <a:tailEnd/>
            </a:ln>
          </p:spPr>
        </p:pic>
        <p:sp>
          <p:nvSpPr>
            <p:cNvPr id="37" name="フリーフォーム 36"/>
            <p:cNvSpPr/>
            <p:nvPr/>
          </p:nvSpPr>
          <p:spPr>
            <a:xfrm>
              <a:off x="4899025" y="3074977"/>
              <a:ext cx="919163" cy="63500"/>
            </a:xfrm>
            <a:custGeom>
              <a:avLst/>
              <a:gdLst>
                <a:gd name="connsiteX0" fmla="*/ 0 w 739588"/>
                <a:gd name="connsiteY0" fmla="*/ 42582 h 56029"/>
                <a:gd name="connsiteX1" fmla="*/ 349624 w 739588"/>
                <a:gd name="connsiteY1" fmla="*/ 2241 h 56029"/>
                <a:gd name="connsiteX2" fmla="*/ 739588 w 739588"/>
                <a:gd name="connsiteY2" fmla="*/ 56029 h 56029"/>
                <a:gd name="connsiteX3" fmla="*/ 739588 w 739588"/>
                <a:gd name="connsiteY3" fmla="*/ 56029 h 56029"/>
              </a:gdLst>
              <a:ahLst/>
              <a:cxnLst>
                <a:cxn ang="0">
                  <a:pos x="connsiteX0" y="connsiteY0"/>
                </a:cxn>
                <a:cxn ang="0">
                  <a:pos x="connsiteX1" y="connsiteY1"/>
                </a:cxn>
                <a:cxn ang="0">
                  <a:pos x="connsiteX2" y="connsiteY2"/>
                </a:cxn>
                <a:cxn ang="0">
                  <a:pos x="connsiteX3" y="connsiteY3"/>
                </a:cxn>
              </a:cxnLst>
              <a:rect l="l" t="t" r="r" b="b"/>
              <a:pathLst>
                <a:path w="739588" h="56029">
                  <a:moveTo>
                    <a:pt x="0" y="42582"/>
                  </a:moveTo>
                  <a:cubicBezTo>
                    <a:pt x="113179" y="21291"/>
                    <a:pt x="226359" y="0"/>
                    <a:pt x="349624" y="2241"/>
                  </a:cubicBezTo>
                  <a:cubicBezTo>
                    <a:pt x="472889" y="4482"/>
                    <a:pt x="739588" y="56029"/>
                    <a:pt x="739588" y="56029"/>
                  </a:cubicBezTo>
                  <a:lnTo>
                    <a:pt x="739588" y="56029"/>
                  </a:lnTo>
                </a:path>
              </a:pathLst>
            </a:custGeom>
            <a:ln>
              <a:prstDash val="dash"/>
            </a:ln>
          </p:spPr>
          <p:style>
            <a:lnRef idx="1">
              <a:schemeClr val="accent1"/>
            </a:lnRef>
            <a:fillRef idx="0">
              <a:schemeClr val="accent1"/>
            </a:fillRef>
            <a:effectRef idx="0">
              <a:schemeClr val="accent1"/>
            </a:effectRef>
            <a:fontRef idx="minor">
              <a:schemeClr val="tx1"/>
            </a:fontRef>
          </p:style>
          <p:txBody>
            <a:bodyPr anchor="ctr"/>
            <a:lstStyle/>
            <a:p>
              <a:pPr eaLnBrk="1" fontAlgn="auto" hangingPunct="1">
                <a:spcBef>
                  <a:spcPts val="0"/>
                </a:spcBef>
                <a:spcAft>
                  <a:spcPts val="0"/>
                </a:spcAft>
                <a:defRPr/>
              </a:pPr>
              <a:endParaRPr lang="ja-JP" altLang="en-US" sz="3200" u="none">
                <a:latin typeface="HGSｺﾞｼｯｸE" pitchFamily="50" charset="-128"/>
                <a:ea typeface="HGSｺﾞｼｯｸE" pitchFamily="50" charset="-128"/>
              </a:endParaRPr>
            </a:p>
          </p:txBody>
        </p:sp>
        <p:sp>
          <p:nvSpPr>
            <p:cNvPr id="38" name="フリーフォーム 37"/>
            <p:cNvSpPr/>
            <p:nvPr/>
          </p:nvSpPr>
          <p:spPr>
            <a:xfrm>
              <a:off x="4870450" y="2890827"/>
              <a:ext cx="214313" cy="230187"/>
            </a:xfrm>
            <a:custGeom>
              <a:avLst/>
              <a:gdLst>
                <a:gd name="connsiteX0" fmla="*/ 0 w 215153"/>
                <a:gd name="connsiteY0" fmla="*/ 215153 h 215153"/>
                <a:gd name="connsiteX1" fmla="*/ 147918 w 215153"/>
                <a:gd name="connsiteY1" fmla="*/ 161365 h 215153"/>
                <a:gd name="connsiteX2" fmla="*/ 215153 w 215153"/>
                <a:gd name="connsiteY2" fmla="*/ 0 h 215153"/>
              </a:gdLst>
              <a:ahLst/>
              <a:cxnLst>
                <a:cxn ang="0">
                  <a:pos x="connsiteX0" y="connsiteY0"/>
                </a:cxn>
                <a:cxn ang="0">
                  <a:pos x="connsiteX1" y="connsiteY1"/>
                </a:cxn>
                <a:cxn ang="0">
                  <a:pos x="connsiteX2" y="connsiteY2"/>
                </a:cxn>
              </a:cxnLst>
              <a:rect l="l" t="t" r="r" b="b"/>
              <a:pathLst>
                <a:path w="215153" h="215153">
                  <a:moveTo>
                    <a:pt x="0" y="215153"/>
                  </a:moveTo>
                  <a:cubicBezTo>
                    <a:pt x="56029" y="206188"/>
                    <a:pt x="112059" y="197224"/>
                    <a:pt x="147918" y="161365"/>
                  </a:cubicBezTo>
                  <a:cubicBezTo>
                    <a:pt x="183777" y="125506"/>
                    <a:pt x="199465" y="62753"/>
                    <a:pt x="215153" y="0"/>
                  </a:cubicBezTo>
                </a:path>
              </a:pathLst>
            </a:custGeom>
            <a:ln>
              <a:prstDash val="dash"/>
            </a:ln>
          </p:spPr>
          <p:style>
            <a:lnRef idx="1">
              <a:schemeClr val="accent1"/>
            </a:lnRef>
            <a:fillRef idx="0">
              <a:schemeClr val="accent1"/>
            </a:fillRef>
            <a:effectRef idx="0">
              <a:schemeClr val="accent1"/>
            </a:effectRef>
            <a:fontRef idx="minor">
              <a:schemeClr val="tx1"/>
            </a:fontRef>
          </p:style>
          <p:txBody>
            <a:bodyPr anchor="ctr"/>
            <a:lstStyle/>
            <a:p>
              <a:pPr eaLnBrk="1" fontAlgn="auto" hangingPunct="1">
                <a:spcBef>
                  <a:spcPts val="0"/>
                </a:spcBef>
                <a:spcAft>
                  <a:spcPts val="0"/>
                </a:spcAft>
                <a:defRPr/>
              </a:pPr>
              <a:endParaRPr lang="ja-JP" altLang="en-US" sz="3200" u="none">
                <a:latin typeface="HGSｺﾞｼｯｸE" pitchFamily="50" charset="-128"/>
                <a:ea typeface="HGSｺﾞｼｯｸE" pitchFamily="50" charset="-128"/>
              </a:endParaRPr>
            </a:p>
          </p:txBody>
        </p:sp>
        <p:sp>
          <p:nvSpPr>
            <p:cNvPr id="39" name="フリーフォーム 38"/>
            <p:cNvSpPr/>
            <p:nvPr/>
          </p:nvSpPr>
          <p:spPr>
            <a:xfrm>
              <a:off x="4899025" y="2789227"/>
              <a:ext cx="719138" cy="322262"/>
            </a:xfrm>
            <a:custGeom>
              <a:avLst/>
              <a:gdLst>
                <a:gd name="connsiteX0" fmla="*/ 0 w 580767"/>
                <a:gd name="connsiteY0" fmla="*/ 284205 h 284205"/>
                <a:gd name="connsiteX1" fmla="*/ 203886 w 580767"/>
                <a:gd name="connsiteY1" fmla="*/ 253313 h 284205"/>
                <a:gd name="connsiteX2" fmla="*/ 438665 w 580767"/>
                <a:gd name="connsiteY2" fmla="*/ 135924 h 284205"/>
                <a:gd name="connsiteX3" fmla="*/ 580767 w 580767"/>
                <a:gd name="connsiteY3" fmla="*/ 0 h 284205"/>
              </a:gdLst>
              <a:ahLst/>
              <a:cxnLst>
                <a:cxn ang="0">
                  <a:pos x="connsiteX0" y="connsiteY0"/>
                </a:cxn>
                <a:cxn ang="0">
                  <a:pos x="connsiteX1" y="connsiteY1"/>
                </a:cxn>
                <a:cxn ang="0">
                  <a:pos x="connsiteX2" y="connsiteY2"/>
                </a:cxn>
                <a:cxn ang="0">
                  <a:pos x="connsiteX3" y="connsiteY3"/>
                </a:cxn>
              </a:cxnLst>
              <a:rect l="l" t="t" r="r" b="b"/>
              <a:pathLst>
                <a:path w="580767" h="284205">
                  <a:moveTo>
                    <a:pt x="0" y="284205"/>
                  </a:moveTo>
                  <a:cubicBezTo>
                    <a:pt x="65387" y="281115"/>
                    <a:pt x="130775" y="278026"/>
                    <a:pt x="203886" y="253313"/>
                  </a:cubicBezTo>
                  <a:cubicBezTo>
                    <a:pt x="276997" y="228600"/>
                    <a:pt x="375852" y="178143"/>
                    <a:pt x="438665" y="135924"/>
                  </a:cubicBezTo>
                  <a:cubicBezTo>
                    <a:pt x="501479" y="93705"/>
                    <a:pt x="541123" y="46852"/>
                    <a:pt x="580767" y="0"/>
                  </a:cubicBezTo>
                </a:path>
              </a:pathLst>
            </a:custGeom>
            <a:ln>
              <a:prstDash val="dash"/>
            </a:ln>
          </p:spPr>
          <p:style>
            <a:lnRef idx="1">
              <a:schemeClr val="accent1"/>
            </a:lnRef>
            <a:fillRef idx="0">
              <a:schemeClr val="accent1"/>
            </a:fillRef>
            <a:effectRef idx="0">
              <a:schemeClr val="accent1"/>
            </a:effectRef>
            <a:fontRef idx="minor">
              <a:schemeClr val="tx1"/>
            </a:fontRef>
          </p:style>
          <p:txBody>
            <a:bodyPr anchor="ctr"/>
            <a:lstStyle/>
            <a:p>
              <a:pPr eaLnBrk="1" fontAlgn="auto" hangingPunct="1">
                <a:spcBef>
                  <a:spcPts val="0"/>
                </a:spcBef>
                <a:spcAft>
                  <a:spcPts val="0"/>
                </a:spcAft>
                <a:defRPr/>
              </a:pPr>
              <a:endParaRPr lang="ja-JP" altLang="en-US" sz="3200" u="none">
                <a:latin typeface="HGSｺﾞｼｯｸE" pitchFamily="50" charset="-128"/>
                <a:ea typeface="HGSｺﾞｼｯｸE" pitchFamily="50" charset="-128"/>
              </a:endParaRPr>
            </a:p>
          </p:txBody>
        </p:sp>
        <p:pic>
          <p:nvPicPr>
            <p:cNvPr id="40" name="Picture 181"/>
            <p:cNvPicPr>
              <a:picLocks noChangeAspect="1" noChangeArrowheads="1"/>
            </p:cNvPicPr>
            <p:nvPr/>
          </p:nvPicPr>
          <p:blipFill>
            <a:blip r:embed="rId9" cstate="print"/>
            <a:srcRect/>
            <a:stretch>
              <a:fillRect/>
            </a:stretch>
          </p:blipFill>
          <p:spPr bwMode="auto">
            <a:xfrm flipH="1">
              <a:off x="4572000" y="3033702"/>
              <a:ext cx="303213" cy="211137"/>
            </a:xfrm>
            <a:prstGeom prst="rect">
              <a:avLst/>
            </a:prstGeom>
            <a:noFill/>
            <a:ln w="12700">
              <a:noFill/>
              <a:miter lim="800000"/>
              <a:headEnd/>
              <a:tailEnd/>
            </a:ln>
          </p:spPr>
        </p:pic>
      </p:grpSp>
      <p:pic>
        <p:nvPicPr>
          <p:cNvPr id="41" name="Picture 2"/>
          <p:cNvPicPr>
            <a:picLocks noChangeAspect="1" noChangeArrowheads="1"/>
          </p:cNvPicPr>
          <p:nvPr/>
        </p:nvPicPr>
        <p:blipFill>
          <a:blip r:embed="rId10" cstate="print"/>
          <a:srcRect/>
          <a:stretch>
            <a:fillRect/>
          </a:stretch>
        </p:blipFill>
        <p:spPr bwMode="auto">
          <a:xfrm>
            <a:off x="7643834" y="3656620"/>
            <a:ext cx="492251" cy="466724"/>
          </a:xfrm>
          <a:prstGeom prst="rect">
            <a:avLst/>
          </a:prstGeom>
          <a:noFill/>
          <a:ln w="9525">
            <a:noFill/>
            <a:miter lim="800000"/>
            <a:headEnd/>
            <a:tailEnd/>
          </a:ln>
          <a:effectLst/>
        </p:spPr>
      </p:pic>
      <p:sp>
        <p:nvSpPr>
          <p:cNvPr id="42" name="角丸四角形 41"/>
          <p:cNvSpPr/>
          <p:nvPr/>
        </p:nvSpPr>
        <p:spPr>
          <a:xfrm>
            <a:off x="1643042" y="4626521"/>
            <a:ext cx="1750137"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latin typeface="HGSｺﾞｼｯｸE" pitchFamily="50" charset="-128"/>
                <a:ea typeface="HGSｺﾞｼｯｸE" pitchFamily="50" charset="-128"/>
              </a:rPr>
              <a:t>MPEG/BDA</a:t>
            </a:r>
            <a:endParaRPr lang="ja-JP" altLang="en-US" dirty="0" smtClean="0">
              <a:latin typeface="HGSｺﾞｼｯｸE" pitchFamily="50" charset="-128"/>
              <a:ea typeface="HGSｺﾞｼｯｸE" pitchFamily="50" charset="-128"/>
            </a:endParaRPr>
          </a:p>
        </p:txBody>
      </p:sp>
      <p:sp>
        <p:nvSpPr>
          <p:cNvPr id="43" name="角丸四角形 42"/>
          <p:cNvSpPr/>
          <p:nvPr/>
        </p:nvSpPr>
        <p:spPr>
          <a:xfrm>
            <a:off x="2714612" y="5059849"/>
            <a:ext cx="5025740" cy="42356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rgbClr val="FF0000"/>
                </a:solidFill>
                <a:latin typeface="HGSｺﾞｼｯｸE" pitchFamily="50" charset="-128"/>
                <a:ea typeface="HGSｺﾞｼｯｸE" pitchFamily="50" charset="-128"/>
              </a:rPr>
              <a:t>ITU/VQEG</a:t>
            </a:r>
          </a:p>
        </p:txBody>
      </p:sp>
      <p:sp>
        <p:nvSpPr>
          <p:cNvPr id="44" name="角丸四角形 43"/>
          <p:cNvSpPr/>
          <p:nvPr/>
        </p:nvSpPr>
        <p:spPr>
          <a:xfrm>
            <a:off x="2214546" y="5512227"/>
            <a:ext cx="5572164"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latin typeface="HGSｺﾞｼｯｸE" pitchFamily="50" charset="-128"/>
                <a:ea typeface="HGSｺﾞｼｯｸE" pitchFamily="50" charset="-128"/>
              </a:rPr>
              <a:t>ISO/IEC</a:t>
            </a:r>
          </a:p>
        </p:txBody>
      </p:sp>
      <p:sp>
        <p:nvSpPr>
          <p:cNvPr id="46" name="テキスト ボックス 197"/>
          <p:cNvSpPr txBox="1">
            <a:spLocks noChangeArrowheads="1"/>
          </p:cNvSpPr>
          <p:nvPr/>
        </p:nvSpPr>
        <p:spPr bwMode="auto">
          <a:xfrm>
            <a:off x="7572396" y="4122649"/>
            <a:ext cx="712054" cy="400110"/>
          </a:xfrm>
          <a:prstGeom prst="rect">
            <a:avLst/>
          </a:prstGeom>
          <a:noFill/>
          <a:ln w="9525">
            <a:noFill/>
            <a:miter lim="800000"/>
            <a:headEnd/>
            <a:tailEnd/>
          </a:ln>
        </p:spPr>
        <p:txBody>
          <a:bodyPr wrap="none">
            <a:spAutoFit/>
          </a:bodyPr>
          <a:lstStyle/>
          <a:p>
            <a:pPr eaLnBrk="1" hangingPunct="1"/>
            <a:r>
              <a:rPr lang="en-US" altLang="ja-JP" sz="2000" dirty="0" smtClean="0">
                <a:latin typeface="HGSｺﾞｼｯｸE" pitchFamily="50" charset="-128"/>
                <a:ea typeface="HGSｺﾞｼｯｸE" pitchFamily="50" charset="-128"/>
              </a:rPr>
              <a:t>View</a:t>
            </a:r>
            <a:endParaRPr lang="ja-JP" altLang="en-US" sz="2000" u="none" dirty="0">
              <a:latin typeface="HGSｺﾞｼｯｸE" pitchFamily="50" charset="-128"/>
              <a:ea typeface="HGSｺﾞｼｯｸE" pitchFamily="50" charset="-128"/>
            </a:endParaRPr>
          </a:p>
        </p:txBody>
      </p:sp>
      <p:grpSp>
        <p:nvGrpSpPr>
          <p:cNvPr id="47" name="Group 5"/>
          <p:cNvGrpSpPr>
            <a:grpSpLocks noChangeAspect="1"/>
          </p:cNvGrpSpPr>
          <p:nvPr/>
        </p:nvGrpSpPr>
        <p:grpSpPr bwMode="auto">
          <a:xfrm>
            <a:off x="3857620" y="3515332"/>
            <a:ext cx="457618" cy="428628"/>
            <a:chOff x="2565" y="1755"/>
            <a:chExt cx="442" cy="414"/>
          </a:xfrm>
        </p:grpSpPr>
        <p:sp>
          <p:nvSpPr>
            <p:cNvPr id="48" name="AutoShape 4"/>
            <p:cNvSpPr>
              <a:spLocks noChangeAspect="1" noChangeArrowheads="1" noTextEdit="1"/>
            </p:cNvSpPr>
            <p:nvPr/>
          </p:nvSpPr>
          <p:spPr bwMode="auto">
            <a:xfrm>
              <a:off x="2565" y="1755"/>
              <a:ext cx="442" cy="4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49" name="Freeform 9"/>
            <p:cNvSpPr>
              <a:spLocks/>
            </p:cNvSpPr>
            <p:nvPr/>
          </p:nvSpPr>
          <p:spPr bwMode="auto">
            <a:xfrm>
              <a:off x="2666" y="1890"/>
              <a:ext cx="248" cy="254"/>
            </a:xfrm>
            <a:custGeom>
              <a:avLst/>
              <a:gdLst/>
              <a:ahLst/>
              <a:cxnLst>
                <a:cxn ang="0">
                  <a:pos x="373" y="0"/>
                </a:cxn>
                <a:cxn ang="0">
                  <a:pos x="381" y="18"/>
                </a:cxn>
                <a:cxn ang="0">
                  <a:pos x="397" y="49"/>
                </a:cxn>
                <a:cxn ang="0">
                  <a:pos x="416" y="89"/>
                </a:cxn>
                <a:cxn ang="0">
                  <a:pos x="440" y="139"/>
                </a:cxn>
                <a:cxn ang="0">
                  <a:pos x="469" y="195"/>
                </a:cxn>
                <a:cxn ang="0">
                  <a:pos x="498" y="256"/>
                </a:cxn>
                <a:cxn ang="0">
                  <a:pos x="529" y="320"/>
                </a:cxn>
                <a:cxn ang="0">
                  <a:pos x="562" y="387"/>
                </a:cxn>
                <a:cxn ang="0">
                  <a:pos x="593" y="452"/>
                </a:cxn>
                <a:cxn ang="0">
                  <a:pos x="625" y="516"/>
                </a:cxn>
                <a:cxn ang="0">
                  <a:pos x="653" y="577"/>
                </a:cxn>
                <a:cxn ang="0">
                  <a:pos x="680" y="631"/>
                </a:cxn>
                <a:cxn ang="0">
                  <a:pos x="704" y="679"/>
                </a:cxn>
                <a:cxn ang="0">
                  <a:pos x="723" y="717"/>
                </a:cxn>
                <a:cxn ang="0">
                  <a:pos x="737" y="745"/>
                </a:cxn>
                <a:cxn ang="0">
                  <a:pos x="744" y="761"/>
                </a:cxn>
                <a:cxn ang="0">
                  <a:pos x="727" y="761"/>
                </a:cxn>
                <a:cxn ang="0">
                  <a:pos x="699" y="761"/>
                </a:cxn>
                <a:cxn ang="0">
                  <a:pos x="659" y="761"/>
                </a:cxn>
                <a:cxn ang="0">
                  <a:pos x="613" y="761"/>
                </a:cxn>
                <a:cxn ang="0">
                  <a:pos x="557" y="761"/>
                </a:cxn>
                <a:cxn ang="0">
                  <a:pos x="498" y="761"/>
                </a:cxn>
                <a:cxn ang="0">
                  <a:pos x="436" y="761"/>
                </a:cxn>
                <a:cxn ang="0">
                  <a:pos x="373" y="761"/>
                </a:cxn>
                <a:cxn ang="0">
                  <a:pos x="308" y="761"/>
                </a:cxn>
                <a:cxn ang="0">
                  <a:pos x="246" y="761"/>
                </a:cxn>
                <a:cxn ang="0">
                  <a:pos x="186" y="761"/>
                </a:cxn>
                <a:cxn ang="0">
                  <a:pos x="131" y="761"/>
                </a:cxn>
                <a:cxn ang="0">
                  <a:pos x="85" y="761"/>
                </a:cxn>
                <a:cxn ang="0">
                  <a:pos x="45" y="761"/>
                </a:cxn>
                <a:cxn ang="0">
                  <a:pos x="17" y="761"/>
                </a:cxn>
                <a:cxn ang="0">
                  <a:pos x="0" y="761"/>
                </a:cxn>
                <a:cxn ang="0">
                  <a:pos x="9" y="745"/>
                </a:cxn>
                <a:cxn ang="0">
                  <a:pos x="23" y="714"/>
                </a:cxn>
                <a:cxn ang="0">
                  <a:pos x="43" y="674"/>
                </a:cxn>
                <a:cxn ang="0">
                  <a:pos x="67" y="623"/>
                </a:cxn>
                <a:cxn ang="0">
                  <a:pos x="95" y="566"/>
                </a:cxn>
                <a:cxn ang="0">
                  <a:pos x="126" y="504"/>
                </a:cxn>
                <a:cxn ang="0">
                  <a:pos x="158" y="438"/>
                </a:cxn>
                <a:cxn ang="0">
                  <a:pos x="191" y="371"/>
                </a:cxn>
                <a:cxn ang="0">
                  <a:pos x="223" y="304"/>
                </a:cxn>
                <a:cxn ang="0">
                  <a:pos x="254" y="239"/>
                </a:cxn>
                <a:cxn ang="0">
                  <a:pos x="284" y="180"/>
                </a:cxn>
                <a:cxn ang="0">
                  <a:pos x="309" y="127"/>
                </a:cxn>
                <a:cxn ang="0">
                  <a:pos x="332" y="81"/>
                </a:cxn>
                <a:cxn ang="0">
                  <a:pos x="349" y="46"/>
                </a:cxn>
                <a:cxn ang="0">
                  <a:pos x="359" y="25"/>
                </a:cxn>
                <a:cxn ang="0">
                  <a:pos x="363" y="17"/>
                </a:cxn>
                <a:cxn ang="0">
                  <a:pos x="363" y="17"/>
                </a:cxn>
                <a:cxn ang="0">
                  <a:pos x="364" y="16"/>
                </a:cxn>
                <a:cxn ang="0">
                  <a:pos x="366" y="12"/>
                </a:cxn>
                <a:cxn ang="0">
                  <a:pos x="370" y="6"/>
                </a:cxn>
                <a:cxn ang="0">
                  <a:pos x="373" y="0"/>
                </a:cxn>
              </a:cxnLst>
              <a:rect l="0" t="0" r="r" b="b"/>
              <a:pathLst>
                <a:path w="744" h="761">
                  <a:moveTo>
                    <a:pt x="373" y="0"/>
                  </a:moveTo>
                  <a:lnTo>
                    <a:pt x="381" y="18"/>
                  </a:lnTo>
                  <a:lnTo>
                    <a:pt x="397" y="49"/>
                  </a:lnTo>
                  <a:lnTo>
                    <a:pt x="416" y="89"/>
                  </a:lnTo>
                  <a:lnTo>
                    <a:pt x="440" y="139"/>
                  </a:lnTo>
                  <a:lnTo>
                    <a:pt x="469" y="195"/>
                  </a:lnTo>
                  <a:lnTo>
                    <a:pt x="498" y="256"/>
                  </a:lnTo>
                  <a:lnTo>
                    <a:pt x="529" y="320"/>
                  </a:lnTo>
                  <a:lnTo>
                    <a:pt x="562" y="387"/>
                  </a:lnTo>
                  <a:lnTo>
                    <a:pt x="593" y="452"/>
                  </a:lnTo>
                  <a:lnTo>
                    <a:pt x="625" y="516"/>
                  </a:lnTo>
                  <a:lnTo>
                    <a:pt x="653" y="577"/>
                  </a:lnTo>
                  <a:lnTo>
                    <a:pt x="680" y="631"/>
                  </a:lnTo>
                  <a:lnTo>
                    <a:pt x="704" y="679"/>
                  </a:lnTo>
                  <a:lnTo>
                    <a:pt x="723" y="717"/>
                  </a:lnTo>
                  <a:lnTo>
                    <a:pt x="737" y="745"/>
                  </a:lnTo>
                  <a:lnTo>
                    <a:pt x="744" y="761"/>
                  </a:lnTo>
                  <a:lnTo>
                    <a:pt x="727" y="761"/>
                  </a:lnTo>
                  <a:lnTo>
                    <a:pt x="699" y="761"/>
                  </a:lnTo>
                  <a:lnTo>
                    <a:pt x="659" y="761"/>
                  </a:lnTo>
                  <a:lnTo>
                    <a:pt x="613" y="761"/>
                  </a:lnTo>
                  <a:lnTo>
                    <a:pt x="557" y="761"/>
                  </a:lnTo>
                  <a:lnTo>
                    <a:pt x="498" y="761"/>
                  </a:lnTo>
                  <a:lnTo>
                    <a:pt x="436" y="761"/>
                  </a:lnTo>
                  <a:lnTo>
                    <a:pt x="373" y="761"/>
                  </a:lnTo>
                  <a:lnTo>
                    <a:pt x="308" y="761"/>
                  </a:lnTo>
                  <a:lnTo>
                    <a:pt x="246" y="761"/>
                  </a:lnTo>
                  <a:lnTo>
                    <a:pt x="186" y="761"/>
                  </a:lnTo>
                  <a:lnTo>
                    <a:pt x="131" y="761"/>
                  </a:lnTo>
                  <a:lnTo>
                    <a:pt x="85" y="761"/>
                  </a:lnTo>
                  <a:lnTo>
                    <a:pt x="45" y="761"/>
                  </a:lnTo>
                  <a:lnTo>
                    <a:pt x="17" y="761"/>
                  </a:lnTo>
                  <a:lnTo>
                    <a:pt x="0" y="761"/>
                  </a:lnTo>
                  <a:lnTo>
                    <a:pt x="9" y="745"/>
                  </a:lnTo>
                  <a:lnTo>
                    <a:pt x="23" y="714"/>
                  </a:lnTo>
                  <a:lnTo>
                    <a:pt x="43" y="674"/>
                  </a:lnTo>
                  <a:lnTo>
                    <a:pt x="67" y="623"/>
                  </a:lnTo>
                  <a:lnTo>
                    <a:pt x="95" y="566"/>
                  </a:lnTo>
                  <a:lnTo>
                    <a:pt x="126" y="504"/>
                  </a:lnTo>
                  <a:lnTo>
                    <a:pt x="158" y="438"/>
                  </a:lnTo>
                  <a:lnTo>
                    <a:pt x="191" y="371"/>
                  </a:lnTo>
                  <a:lnTo>
                    <a:pt x="223" y="304"/>
                  </a:lnTo>
                  <a:lnTo>
                    <a:pt x="254" y="239"/>
                  </a:lnTo>
                  <a:lnTo>
                    <a:pt x="284" y="180"/>
                  </a:lnTo>
                  <a:lnTo>
                    <a:pt x="309" y="127"/>
                  </a:lnTo>
                  <a:lnTo>
                    <a:pt x="332" y="81"/>
                  </a:lnTo>
                  <a:lnTo>
                    <a:pt x="349" y="46"/>
                  </a:lnTo>
                  <a:lnTo>
                    <a:pt x="359" y="25"/>
                  </a:lnTo>
                  <a:lnTo>
                    <a:pt x="363" y="17"/>
                  </a:lnTo>
                  <a:lnTo>
                    <a:pt x="363" y="17"/>
                  </a:lnTo>
                  <a:lnTo>
                    <a:pt x="364" y="16"/>
                  </a:lnTo>
                  <a:lnTo>
                    <a:pt x="366" y="12"/>
                  </a:lnTo>
                  <a:lnTo>
                    <a:pt x="370" y="6"/>
                  </a:lnTo>
                  <a:lnTo>
                    <a:pt x="373" y="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0" name="Freeform 10"/>
            <p:cNvSpPr>
              <a:spLocks noEditPoints="1"/>
            </p:cNvSpPr>
            <p:nvPr/>
          </p:nvSpPr>
          <p:spPr bwMode="auto">
            <a:xfrm>
              <a:off x="2732" y="2006"/>
              <a:ext cx="116" cy="65"/>
            </a:xfrm>
            <a:custGeom>
              <a:avLst/>
              <a:gdLst/>
              <a:ahLst/>
              <a:cxnLst>
                <a:cxn ang="0">
                  <a:pos x="165" y="5"/>
                </a:cxn>
                <a:cxn ang="0">
                  <a:pos x="0" y="105"/>
                </a:cxn>
                <a:cxn ang="0">
                  <a:pos x="174" y="196"/>
                </a:cxn>
                <a:cxn ang="0">
                  <a:pos x="347" y="105"/>
                </a:cxn>
                <a:cxn ang="0">
                  <a:pos x="174" y="0"/>
                </a:cxn>
                <a:cxn ang="0">
                  <a:pos x="165" y="5"/>
                </a:cxn>
                <a:cxn ang="0">
                  <a:pos x="61" y="101"/>
                </a:cxn>
                <a:cxn ang="0">
                  <a:pos x="65" y="99"/>
                </a:cxn>
                <a:cxn ang="0">
                  <a:pos x="76" y="92"/>
                </a:cxn>
                <a:cxn ang="0">
                  <a:pos x="93" y="81"/>
                </a:cxn>
                <a:cxn ang="0">
                  <a:pos x="112" y="71"/>
                </a:cxn>
                <a:cxn ang="0">
                  <a:pos x="131" y="59"/>
                </a:cxn>
                <a:cxn ang="0">
                  <a:pos x="150" y="47"/>
                </a:cxn>
                <a:cxn ang="0">
                  <a:pos x="165" y="39"/>
                </a:cxn>
                <a:cxn ang="0">
                  <a:pos x="174" y="33"/>
                </a:cxn>
                <a:cxn ang="0">
                  <a:pos x="182" y="39"/>
                </a:cxn>
                <a:cxn ang="0">
                  <a:pos x="196" y="48"/>
                </a:cxn>
                <a:cxn ang="0">
                  <a:pos x="216" y="59"/>
                </a:cxn>
                <a:cxn ang="0">
                  <a:pos x="236" y="71"/>
                </a:cxn>
                <a:cxn ang="0">
                  <a:pos x="256" y="83"/>
                </a:cxn>
                <a:cxn ang="0">
                  <a:pos x="272" y="93"/>
                </a:cxn>
                <a:cxn ang="0">
                  <a:pos x="285" y="100"/>
                </a:cxn>
                <a:cxn ang="0">
                  <a:pos x="289" y="103"/>
                </a:cxn>
                <a:cxn ang="0">
                  <a:pos x="277" y="109"/>
                </a:cxn>
                <a:cxn ang="0">
                  <a:pos x="261" y="117"/>
                </a:cxn>
                <a:cxn ang="0">
                  <a:pos x="244" y="127"/>
                </a:cxn>
                <a:cxn ang="0">
                  <a:pos x="226" y="137"/>
                </a:cxn>
                <a:cxn ang="0">
                  <a:pos x="208" y="147"/>
                </a:cxn>
                <a:cxn ang="0">
                  <a:pos x="192" y="155"/>
                </a:cxn>
                <a:cxn ang="0">
                  <a:pos x="181" y="160"/>
                </a:cxn>
                <a:cxn ang="0">
                  <a:pos x="174" y="164"/>
                </a:cxn>
                <a:cxn ang="0">
                  <a:pos x="167" y="160"/>
                </a:cxn>
                <a:cxn ang="0">
                  <a:pos x="154" y="155"/>
                </a:cxn>
                <a:cxn ang="0">
                  <a:pos x="138" y="147"/>
                </a:cxn>
                <a:cxn ang="0">
                  <a:pos x="122" y="137"/>
                </a:cxn>
                <a:cxn ang="0">
                  <a:pos x="103" y="127"/>
                </a:cxn>
                <a:cxn ang="0">
                  <a:pos x="85" y="117"/>
                </a:cxn>
                <a:cxn ang="0">
                  <a:pos x="69" y="109"/>
                </a:cxn>
                <a:cxn ang="0">
                  <a:pos x="57" y="103"/>
                </a:cxn>
                <a:cxn ang="0">
                  <a:pos x="58" y="103"/>
                </a:cxn>
                <a:cxn ang="0">
                  <a:pos x="59" y="101"/>
                </a:cxn>
                <a:cxn ang="0">
                  <a:pos x="61" y="101"/>
                </a:cxn>
                <a:cxn ang="0">
                  <a:pos x="61" y="101"/>
                </a:cxn>
              </a:cxnLst>
              <a:rect l="0" t="0" r="r" b="b"/>
              <a:pathLst>
                <a:path w="347" h="196">
                  <a:moveTo>
                    <a:pt x="165" y="5"/>
                  </a:moveTo>
                  <a:lnTo>
                    <a:pt x="0" y="105"/>
                  </a:lnTo>
                  <a:lnTo>
                    <a:pt x="174" y="196"/>
                  </a:lnTo>
                  <a:lnTo>
                    <a:pt x="347" y="105"/>
                  </a:lnTo>
                  <a:lnTo>
                    <a:pt x="174" y="0"/>
                  </a:lnTo>
                  <a:lnTo>
                    <a:pt x="165" y="5"/>
                  </a:lnTo>
                  <a:close/>
                  <a:moveTo>
                    <a:pt x="61" y="101"/>
                  </a:moveTo>
                  <a:lnTo>
                    <a:pt x="65" y="99"/>
                  </a:lnTo>
                  <a:lnTo>
                    <a:pt x="76" y="92"/>
                  </a:lnTo>
                  <a:lnTo>
                    <a:pt x="93" y="81"/>
                  </a:lnTo>
                  <a:lnTo>
                    <a:pt x="112" y="71"/>
                  </a:lnTo>
                  <a:lnTo>
                    <a:pt x="131" y="59"/>
                  </a:lnTo>
                  <a:lnTo>
                    <a:pt x="150" y="47"/>
                  </a:lnTo>
                  <a:lnTo>
                    <a:pt x="165" y="39"/>
                  </a:lnTo>
                  <a:lnTo>
                    <a:pt x="174" y="33"/>
                  </a:lnTo>
                  <a:lnTo>
                    <a:pt x="182" y="39"/>
                  </a:lnTo>
                  <a:lnTo>
                    <a:pt x="196" y="48"/>
                  </a:lnTo>
                  <a:lnTo>
                    <a:pt x="216" y="59"/>
                  </a:lnTo>
                  <a:lnTo>
                    <a:pt x="236" y="71"/>
                  </a:lnTo>
                  <a:lnTo>
                    <a:pt x="256" y="83"/>
                  </a:lnTo>
                  <a:lnTo>
                    <a:pt x="272" y="93"/>
                  </a:lnTo>
                  <a:lnTo>
                    <a:pt x="285" y="100"/>
                  </a:lnTo>
                  <a:lnTo>
                    <a:pt x="289" y="103"/>
                  </a:lnTo>
                  <a:lnTo>
                    <a:pt x="277" y="109"/>
                  </a:lnTo>
                  <a:lnTo>
                    <a:pt x="261" y="117"/>
                  </a:lnTo>
                  <a:lnTo>
                    <a:pt x="244" y="127"/>
                  </a:lnTo>
                  <a:lnTo>
                    <a:pt x="226" y="137"/>
                  </a:lnTo>
                  <a:lnTo>
                    <a:pt x="208" y="147"/>
                  </a:lnTo>
                  <a:lnTo>
                    <a:pt x="192" y="155"/>
                  </a:lnTo>
                  <a:lnTo>
                    <a:pt x="181" y="160"/>
                  </a:lnTo>
                  <a:lnTo>
                    <a:pt x="174" y="164"/>
                  </a:lnTo>
                  <a:lnTo>
                    <a:pt x="167" y="160"/>
                  </a:lnTo>
                  <a:lnTo>
                    <a:pt x="154" y="155"/>
                  </a:lnTo>
                  <a:lnTo>
                    <a:pt x="138" y="147"/>
                  </a:lnTo>
                  <a:lnTo>
                    <a:pt x="122" y="137"/>
                  </a:lnTo>
                  <a:lnTo>
                    <a:pt x="103" y="127"/>
                  </a:lnTo>
                  <a:lnTo>
                    <a:pt x="85" y="117"/>
                  </a:lnTo>
                  <a:lnTo>
                    <a:pt x="69" y="109"/>
                  </a:lnTo>
                  <a:lnTo>
                    <a:pt x="57" y="103"/>
                  </a:lnTo>
                  <a:lnTo>
                    <a:pt x="58" y="103"/>
                  </a:lnTo>
                  <a:lnTo>
                    <a:pt x="59" y="101"/>
                  </a:lnTo>
                  <a:lnTo>
                    <a:pt x="61" y="101"/>
                  </a:lnTo>
                  <a:lnTo>
                    <a:pt x="61"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1" name="Freeform 11"/>
            <p:cNvSpPr>
              <a:spLocks noEditPoints="1"/>
            </p:cNvSpPr>
            <p:nvPr/>
          </p:nvSpPr>
          <p:spPr bwMode="auto">
            <a:xfrm>
              <a:off x="2800" y="1986"/>
              <a:ext cx="45" cy="42"/>
            </a:xfrm>
            <a:custGeom>
              <a:avLst/>
              <a:gdLst/>
              <a:ahLst/>
              <a:cxnLst>
                <a:cxn ang="0">
                  <a:pos x="62" y="8"/>
                </a:cxn>
                <a:cxn ang="0">
                  <a:pos x="0" y="45"/>
                </a:cxn>
                <a:cxn ang="0">
                  <a:pos x="136" y="127"/>
                </a:cxn>
                <a:cxn ang="0">
                  <a:pos x="74" y="0"/>
                </a:cxn>
                <a:cxn ang="0">
                  <a:pos x="62" y="8"/>
                </a:cxn>
                <a:cxn ang="0">
                  <a:pos x="50" y="43"/>
                </a:cxn>
                <a:cxn ang="0">
                  <a:pos x="51" y="41"/>
                </a:cxn>
                <a:cxn ang="0">
                  <a:pos x="54" y="40"/>
                </a:cxn>
                <a:cxn ang="0">
                  <a:pos x="58" y="37"/>
                </a:cxn>
                <a:cxn ang="0">
                  <a:pos x="64" y="35"/>
                </a:cxn>
                <a:cxn ang="0">
                  <a:pos x="68" y="44"/>
                </a:cxn>
                <a:cxn ang="0">
                  <a:pos x="74" y="53"/>
                </a:cxn>
                <a:cxn ang="0">
                  <a:pos x="76" y="61"/>
                </a:cxn>
                <a:cxn ang="0">
                  <a:pos x="79" y="65"/>
                </a:cxn>
                <a:cxn ang="0">
                  <a:pos x="68" y="59"/>
                </a:cxn>
                <a:cxn ang="0">
                  <a:pos x="61" y="55"/>
                </a:cxn>
                <a:cxn ang="0">
                  <a:pos x="53" y="49"/>
                </a:cxn>
                <a:cxn ang="0">
                  <a:pos x="45" y="45"/>
                </a:cxn>
                <a:cxn ang="0">
                  <a:pos x="47" y="44"/>
                </a:cxn>
                <a:cxn ang="0">
                  <a:pos x="48" y="44"/>
                </a:cxn>
                <a:cxn ang="0">
                  <a:pos x="50" y="43"/>
                </a:cxn>
                <a:cxn ang="0">
                  <a:pos x="50" y="43"/>
                </a:cxn>
              </a:cxnLst>
              <a:rect l="0" t="0" r="r" b="b"/>
              <a:pathLst>
                <a:path w="136" h="127">
                  <a:moveTo>
                    <a:pt x="62" y="8"/>
                  </a:moveTo>
                  <a:lnTo>
                    <a:pt x="0" y="45"/>
                  </a:lnTo>
                  <a:lnTo>
                    <a:pt x="136" y="127"/>
                  </a:lnTo>
                  <a:lnTo>
                    <a:pt x="74" y="0"/>
                  </a:lnTo>
                  <a:lnTo>
                    <a:pt x="62" y="8"/>
                  </a:lnTo>
                  <a:close/>
                  <a:moveTo>
                    <a:pt x="50" y="43"/>
                  </a:moveTo>
                  <a:lnTo>
                    <a:pt x="51" y="41"/>
                  </a:lnTo>
                  <a:lnTo>
                    <a:pt x="54" y="40"/>
                  </a:lnTo>
                  <a:lnTo>
                    <a:pt x="58" y="37"/>
                  </a:lnTo>
                  <a:lnTo>
                    <a:pt x="64" y="35"/>
                  </a:lnTo>
                  <a:lnTo>
                    <a:pt x="68" y="44"/>
                  </a:lnTo>
                  <a:lnTo>
                    <a:pt x="74" y="53"/>
                  </a:lnTo>
                  <a:lnTo>
                    <a:pt x="76" y="61"/>
                  </a:lnTo>
                  <a:lnTo>
                    <a:pt x="79" y="65"/>
                  </a:lnTo>
                  <a:lnTo>
                    <a:pt x="68" y="59"/>
                  </a:lnTo>
                  <a:lnTo>
                    <a:pt x="61" y="55"/>
                  </a:lnTo>
                  <a:lnTo>
                    <a:pt x="53" y="49"/>
                  </a:lnTo>
                  <a:lnTo>
                    <a:pt x="45" y="45"/>
                  </a:lnTo>
                  <a:lnTo>
                    <a:pt x="47" y="44"/>
                  </a:lnTo>
                  <a:lnTo>
                    <a:pt x="48" y="44"/>
                  </a:lnTo>
                  <a:lnTo>
                    <a:pt x="50" y="43"/>
                  </a:lnTo>
                  <a:lnTo>
                    <a:pt x="50" y="4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2" name="Freeform 12"/>
            <p:cNvSpPr>
              <a:spLocks noEditPoints="1"/>
            </p:cNvSpPr>
            <p:nvPr/>
          </p:nvSpPr>
          <p:spPr bwMode="auto">
            <a:xfrm>
              <a:off x="2735" y="1986"/>
              <a:ext cx="45" cy="42"/>
            </a:xfrm>
            <a:custGeom>
              <a:avLst/>
              <a:gdLst/>
              <a:ahLst/>
              <a:cxnLst>
                <a:cxn ang="0">
                  <a:pos x="57" y="13"/>
                </a:cxn>
                <a:cxn ang="0">
                  <a:pos x="0" y="127"/>
                </a:cxn>
                <a:cxn ang="0">
                  <a:pos x="136" y="45"/>
                </a:cxn>
                <a:cxn ang="0">
                  <a:pos x="62" y="0"/>
                </a:cxn>
                <a:cxn ang="0">
                  <a:pos x="57" y="13"/>
                </a:cxn>
                <a:cxn ang="0">
                  <a:pos x="72" y="35"/>
                </a:cxn>
                <a:cxn ang="0">
                  <a:pos x="75" y="36"/>
                </a:cxn>
                <a:cxn ang="0">
                  <a:pos x="81" y="39"/>
                </a:cxn>
                <a:cxn ang="0">
                  <a:pos x="86" y="43"/>
                </a:cxn>
                <a:cxn ang="0">
                  <a:pos x="91" y="45"/>
                </a:cxn>
                <a:cxn ang="0">
                  <a:pos x="83" y="49"/>
                </a:cxn>
                <a:cxn ang="0">
                  <a:pos x="76" y="55"/>
                </a:cxn>
                <a:cxn ang="0">
                  <a:pos x="68" y="59"/>
                </a:cxn>
                <a:cxn ang="0">
                  <a:pos x="58" y="65"/>
                </a:cxn>
                <a:cxn ang="0">
                  <a:pos x="61" y="59"/>
                </a:cxn>
                <a:cxn ang="0">
                  <a:pos x="64" y="52"/>
                </a:cxn>
                <a:cxn ang="0">
                  <a:pos x="68" y="43"/>
                </a:cxn>
                <a:cxn ang="0">
                  <a:pos x="72" y="35"/>
                </a:cxn>
              </a:cxnLst>
              <a:rect l="0" t="0" r="r" b="b"/>
              <a:pathLst>
                <a:path w="136" h="127">
                  <a:moveTo>
                    <a:pt x="57" y="13"/>
                  </a:moveTo>
                  <a:lnTo>
                    <a:pt x="0" y="127"/>
                  </a:lnTo>
                  <a:lnTo>
                    <a:pt x="136" y="45"/>
                  </a:lnTo>
                  <a:lnTo>
                    <a:pt x="62" y="0"/>
                  </a:lnTo>
                  <a:lnTo>
                    <a:pt x="57" y="13"/>
                  </a:lnTo>
                  <a:close/>
                  <a:moveTo>
                    <a:pt x="72" y="35"/>
                  </a:moveTo>
                  <a:lnTo>
                    <a:pt x="75" y="36"/>
                  </a:lnTo>
                  <a:lnTo>
                    <a:pt x="81" y="39"/>
                  </a:lnTo>
                  <a:lnTo>
                    <a:pt x="86" y="43"/>
                  </a:lnTo>
                  <a:lnTo>
                    <a:pt x="91" y="45"/>
                  </a:lnTo>
                  <a:lnTo>
                    <a:pt x="83" y="49"/>
                  </a:lnTo>
                  <a:lnTo>
                    <a:pt x="76" y="55"/>
                  </a:lnTo>
                  <a:lnTo>
                    <a:pt x="68" y="59"/>
                  </a:lnTo>
                  <a:lnTo>
                    <a:pt x="58" y="65"/>
                  </a:lnTo>
                  <a:lnTo>
                    <a:pt x="61" y="59"/>
                  </a:lnTo>
                  <a:lnTo>
                    <a:pt x="64" y="52"/>
                  </a:lnTo>
                  <a:lnTo>
                    <a:pt x="68" y="43"/>
                  </a:lnTo>
                  <a:lnTo>
                    <a:pt x="72"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3" name="Freeform 13"/>
            <p:cNvSpPr>
              <a:spLocks noEditPoints="1"/>
            </p:cNvSpPr>
            <p:nvPr/>
          </p:nvSpPr>
          <p:spPr bwMode="auto">
            <a:xfrm>
              <a:off x="2760" y="1965"/>
              <a:ext cx="60" cy="29"/>
            </a:xfrm>
            <a:custGeom>
              <a:avLst/>
              <a:gdLst/>
              <a:ahLst/>
              <a:cxnLst>
                <a:cxn ang="0">
                  <a:pos x="156" y="0"/>
                </a:cxn>
                <a:cxn ang="0">
                  <a:pos x="17" y="0"/>
                </a:cxn>
                <a:cxn ang="0">
                  <a:pos x="0" y="36"/>
                </a:cxn>
                <a:cxn ang="0">
                  <a:pos x="91" y="89"/>
                </a:cxn>
                <a:cxn ang="0">
                  <a:pos x="181" y="36"/>
                </a:cxn>
                <a:cxn ang="0">
                  <a:pos x="164" y="0"/>
                </a:cxn>
                <a:cxn ang="0">
                  <a:pos x="156" y="0"/>
                </a:cxn>
                <a:cxn ang="0">
                  <a:pos x="149" y="24"/>
                </a:cxn>
                <a:cxn ang="0">
                  <a:pos x="149" y="25"/>
                </a:cxn>
                <a:cxn ang="0">
                  <a:pos x="149" y="25"/>
                </a:cxn>
                <a:cxn ang="0">
                  <a:pos x="149" y="25"/>
                </a:cxn>
                <a:cxn ang="0">
                  <a:pos x="150" y="27"/>
                </a:cxn>
                <a:cxn ang="0">
                  <a:pos x="144" y="31"/>
                </a:cxn>
                <a:cxn ang="0">
                  <a:pos x="136" y="35"/>
                </a:cxn>
                <a:cxn ang="0">
                  <a:pos x="127" y="40"/>
                </a:cxn>
                <a:cxn ang="0">
                  <a:pos x="119" y="45"/>
                </a:cxn>
                <a:cxn ang="0">
                  <a:pos x="110" y="51"/>
                </a:cxn>
                <a:cxn ang="0">
                  <a:pos x="102" y="56"/>
                </a:cxn>
                <a:cxn ang="0">
                  <a:pos x="95" y="60"/>
                </a:cxn>
                <a:cxn ang="0">
                  <a:pos x="91" y="63"/>
                </a:cxn>
                <a:cxn ang="0">
                  <a:pos x="86" y="60"/>
                </a:cxn>
                <a:cxn ang="0">
                  <a:pos x="79" y="56"/>
                </a:cxn>
                <a:cxn ang="0">
                  <a:pos x="71" y="51"/>
                </a:cxn>
                <a:cxn ang="0">
                  <a:pos x="62" y="45"/>
                </a:cxn>
                <a:cxn ang="0">
                  <a:pos x="53" y="40"/>
                </a:cxn>
                <a:cxn ang="0">
                  <a:pos x="44" y="35"/>
                </a:cxn>
                <a:cxn ang="0">
                  <a:pos x="37" y="31"/>
                </a:cxn>
                <a:cxn ang="0">
                  <a:pos x="31" y="27"/>
                </a:cxn>
                <a:cxn ang="0">
                  <a:pos x="31" y="27"/>
                </a:cxn>
                <a:cxn ang="0">
                  <a:pos x="33" y="25"/>
                </a:cxn>
                <a:cxn ang="0">
                  <a:pos x="33" y="24"/>
                </a:cxn>
                <a:cxn ang="0">
                  <a:pos x="33" y="24"/>
                </a:cxn>
                <a:cxn ang="0">
                  <a:pos x="41" y="24"/>
                </a:cxn>
                <a:cxn ang="0">
                  <a:pos x="54" y="24"/>
                </a:cxn>
                <a:cxn ang="0">
                  <a:pos x="71" y="24"/>
                </a:cxn>
                <a:cxn ang="0">
                  <a:pos x="91" y="24"/>
                </a:cxn>
                <a:cxn ang="0">
                  <a:pos x="109" y="24"/>
                </a:cxn>
                <a:cxn ang="0">
                  <a:pos x="126" y="24"/>
                </a:cxn>
                <a:cxn ang="0">
                  <a:pos x="140" y="24"/>
                </a:cxn>
                <a:cxn ang="0">
                  <a:pos x="149" y="24"/>
                </a:cxn>
              </a:cxnLst>
              <a:rect l="0" t="0" r="r" b="b"/>
              <a:pathLst>
                <a:path w="181" h="89">
                  <a:moveTo>
                    <a:pt x="156" y="0"/>
                  </a:moveTo>
                  <a:lnTo>
                    <a:pt x="17" y="0"/>
                  </a:lnTo>
                  <a:lnTo>
                    <a:pt x="0" y="36"/>
                  </a:lnTo>
                  <a:lnTo>
                    <a:pt x="91" y="89"/>
                  </a:lnTo>
                  <a:lnTo>
                    <a:pt x="181" y="36"/>
                  </a:lnTo>
                  <a:lnTo>
                    <a:pt x="164" y="0"/>
                  </a:lnTo>
                  <a:lnTo>
                    <a:pt x="156" y="0"/>
                  </a:lnTo>
                  <a:close/>
                  <a:moveTo>
                    <a:pt x="149" y="24"/>
                  </a:moveTo>
                  <a:lnTo>
                    <a:pt x="149" y="25"/>
                  </a:lnTo>
                  <a:lnTo>
                    <a:pt x="149" y="25"/>
                  </a:lnTo>
                  <a:lnTo>
                    <a:pt x="149" y="25"/>
                  </a:lnTo>
                  <a:lnTo>
                    <a:pt x="150" y="27"/>
                  </a:lnTo>
                  <a:lnTo>
                    <a:pt x="144" y="31"/>
                  </a:lnTo>
                  <a:lnTo>
                    <a:pt x="136" y="35"/>
                  </a:lnTo>
                  <a:lnTo>
                    <a:pt x="127" y="40"/>
                  </a:lnTo>
                  <a:lnTo>
                    <a:pt x="119" y="45"/>
                  </a:lnTo>
                  <a:lnTo>
                    <a:pt x="110" y="51"/>
                  </a:lnTo>
                  <a:lnTo>
                    <a:pt x="102" y="56"/>
                  </a:lnTo>
                  <a:lnTo>
                    <a:pt x="95" y="60"/>
                  </a:lnTo>
                  <a:lnTo>
                    <a:pt x="91" y="63"/>
                  </a:lnTo>
                  <a:lnTo>
                    <a:pt x="86" y="60"/>
                  </a:lnTo>
                  <a:lnTo>
                    <a:pt x="79" y="56"/>
                  </a:lnTo>
                  <a:lnTo>
                    <a:pt x="71" y="51"/>
                  </a:lnTo>
                  <a:lnTo>
                    <a:pt x="62" y="45"/>
                  </a:lnTo>
                  <a:lnTo>
                    <a:pt x="53" y="40"/>
                  </a:lnTo>
                  <a:lnTo>
                    <a:pt x="44" y="35"/>
                  </a:lnTo>
                  <a:lnTo>
                    <a:pt x="37" y="31"/>
                  </a:lnTo>
                  <a:lnTo>
                    <a:pt x="31" y="27"/>
                  </a:lnTo>
                  <a:lnTo>
                    <a:pt x="31" y="27"/>
                  </a:lnTo>
                  <a:lnTo>
                    <a:pt x="33" y="25"/>
                  </a:lnTo>
                  <a:lnTo>
                    <a:pt x="33" y="24"/>
                  </a:lnTo>
                  <a:lnTo>
                    <a:pt x="33" y="24"/>
                  </a:lnTo>
                  <a:lnTo>
                    <a:pt x="41" y="24"/>
                  </a:lnTo>
                  <a:lnTo>
                    <a:pt x="54" y="24"/>
                  </a:lnTo>
                  <a:lnTo>
                    <a:pt x="71" y="24"/>
                  </a:lnTo>
                  <a:lnTo>
                    <a:pt x="91" y="24"/>
                  </a:lnTo>
                  <a:lnTo>
                    <a:pt x="109" y="24"/>
                  </a:lnTo>
                  <a:lnTo>
                    <a:pt x="126" y="24"/>
                  </a:lnTo>
                  <a:lnTo>
                    <a:pt x="140" y="24"/>
                  </a:lnTo>
                  <a:lnTo>
                    <a:pt x="149" y="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4" name="Freeform 14"/>
            <p:cNvSpPr>
              <a:spLocks noEditPoints="1"/>
            </p:cNvSpPr>
            <p:nvPr/>
          </p:nvSpPr>
          <p:spPr bwMode="auto">
            <a:xfrm>
              <a:off x="2686" y="2047"/>
              <a:ext cx="95" cy="79"/>
            </a:xfrm>
            <a:custGeom>
              <a:avLst/>
              <a:gdLst/>
              <a:ahLst/>
              <a:cxnLst>
                <a:cxn ang="0">
                  <a:pos x="109" y="13"/>
                </a:cxn>
                <a:cxn ang="0">
                  <a:pos x="0" y="237"/>
                </a:cxn>
                <a:cxn ang="0">
                  <a:pos x="283" y="88"/>
                </a:cxn>
                <a:cxn ang="0">
                  <a:pos x="116" y="0"/>
                </a:cxn>
                <a:cxn ang="0">
                  <a:pos x="109" y="13"/>
                </a:cxn>
                <a:cxn ang="0">
                  <a:pos x="65" y="169"/>
                </a:cxn>
                <a:cxn ang="0">
                  <a:pos x="68" y="164"/>
                </a:cxn>
                <a:cxn ang="0">
                  <a:pos x="73" y="152"/>
                </a:cxn>
                <a:cxn ang="0">
                  <a:pos x="82" y="133"/>
                </a:cxn>
                <a:cxn ang="0">
                  <a:pos x="93" y="112"/>
                </a:cxn>
                <a:cxn ang="0">
                  <a:pos x="104" y="89"/>
                </a:cxn>
                <a:cxn ang="0">
                  <a:pos x="114" y="68"/>
                </a:cxn>
                <a:cxn ang="0">
                  <a:pos x="124" y="50"/>
                </a:cxn>
                <a:cxn ang="0">
                  <a:pos x="130" y="38"/>
                </a:cxn>
                <a:cxn ang="0">
                  <a:pos x="138" y="42"/>
                </a:cxn>
                <a:cxn ang="0">
                  <a:pos x="148" y="48"/>
                </a:cxn>
                <a:cxn ang="0">
                  <a:pos x="159" y="54"/>
                </a:cxn>
                <a:cxn ang="0">
                  <a:pos x="172" y="61"/>
                </a:cxn>
                <a:cxn ang="0">
                  <a:pos x="186" y="68"/>
                </a:cxn>
                <a:cxn ang="0">
                  <a:pos x="199" y="76"/>
                </a:cxn>
                <a:cxn ang="0">
                  <a:pos x="212" y="83"/>
                </a:cxn>
                <a:cxn ang="0">
                  <a:pos x="223" y="88"/>
                </a:cxn>
                <a:cxn ang="0">
                  <a:pos x="210" y="95"/>
                </a:cxn>
                <a:cxn ang="0">
                  <a:pos x="192" y="104"/>
                </a:cxn>
                <a:cxn ang="0">
                  <a:pos x="172" y="115"/>
                </a:cxn>
                <a:cxn ang="0">
                  <a:pos x="151" y="127"/>
                </a:cxn>
                <a:cxn ang="0">
                  <a:pos x="127" y="139"/>
                </a:cxn>
                <a:cxn ang="0">
                  <a:pos x="104" y="149"/>
                </a:cxn>
                <a:cxn ang="0">
                  <a:pos x="83" y="161"/>
                </a:cxn>
                <a:cxn ang="0">
                  <a:pos x="65" y="171"/>
                </a:cxn>
                <a:cxn ang="0">
                  <a:pos x="65" y="171"/>
                </a:cxn>
                <a:cxn ang="0">
                  <a:pos x="65" y="169"/>
                </a:cxn>
                <a:cxn ang="0">
                  <a:pos x="65" y="169"/>
                </a:cxn>
                <a:cxn ang="0">
                  <a:pos x="65" y="169"/>
                </a:cxn>
              </a:cxnLst>
              <a:rect l="0" t="0" r="r" b="b"/>
              <a:pathLst>
                <a:path w="283" h="237">
                  <a:moveTo>
                    <a:pt x="109" y="13"/>
                  </a:moveTo>
                  <a:lnTo>
                    <a:pt x="0" y="237"/>
                  </a:lnTo>
                  <a:lnTo>
                    <a:pt x="283" y="88"/>
                  </a:lnTo>
                  <a:lnTo>
                    <a:pt x="116" y="0"/>
                  </a:lnTo>
                  <a:lnTo>
                    <a:pt x="109" y="13"/>
                  </a:lnTo>
                  <a:close/>
                  <a:moveTo>
                    <a:pt x="65" y="169"/>
                  </a:moveTo>
                  <a:lnTo>
                    <a:pt x="68" y="164"/>
                  </a:lnTo>
                  <a:lnTo>
                    <a:pt x="73" y="152"/>
                  </a:lnTo>
                  <a:lnTo>
                    <a:pt x="82" y="133"/>
                  </a:lnTo>
                  <a:lnTo>
                    <a:pt x="93" y="112"/>
                  </a:lnTo>
                  <a:lnTo>
                    <a:pt x="104" y="89"/>
                  </a:lnTo>
                  <a:lnTo>
                    <a:pt x="114" y="68"/>
                  </a:lnTo>
                  <a:lnTo>
                    <a:pt x="124" y="50"/>
                  </a:lnTo>
                  <a:lnTo>
                    <a:pt x="130" y="38"/>
                  </a:lnTo>
                  <a:lnTo>
                    <a:pt x="138" y="42"/>
                  </a:lnTo>
                  <a:lnTo>
                    <a:pt x="148" y="48"/>
                  </a:lnTo>
                  <a:lnTo>
                    <a:pt x="159" y="54"/>
                  </a:lnTo>
                  <a:lnTo>
                    <a:pt x="172" y="61"/>
                  </a:lnTo>
                  <a:lnTo>
                    <a:pt x="186" y="68"/>
                  </a:lnTo>
                  <a:lnTo>
                    <a:pt x="199" y="76"/>
                  </a:lnTo>
                  <a:lnTo>
                    <a:pt x="212" y="83"/>
                  </a:lnTo>
                  <a:lnTo>
                    <a:pt x="223" y="88"/>
                  </a:lnTo>
                  <a:lnTo>
                    <a:pt x="210" y="95"/>
                  </a:lnTo>
                  <a:lnTo>
                    <a:pt x="192" y="104"/>
                  </a:lnTo>
                  <a:lnTo>
                    <a:pt x="172" y="115"/>
                  </a:lnTo>
                  <a:lnTo>
                    <a:pt x="151" y="127"/>
                  </a:lnTo>
                  <a:lnTo>
                    <a:pt x="127" y="139"/>
                  </a:lnTo>
                  <a:lnTo>
                    <a:pt x="104" y="149"/>
                  </a:lnTo>
                  <a:lnTo>
                    <a:pt x="83" y="161"/>
                  </a:lnTo>
                  <a:lnTo>
                    <a:pt x="65" y="171"/>
                  </a:lnTo>
                  <a:lnTo>
                    <a:pt x="65" y="171"/>
                  </a:lnTo>
                  <a:lnTo>
                    <a:pt x="65" y="169"/>
                  </a:lnTo>
                  <a:lnTo>
                    <a:pt x="65" y="169"/>
                  </a:lnTo>
                  <a:lnTo>
                    <a:pt x="65" y="16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5" name="Freeform 15"/>
            <p:cNvSpPr>
              <a:spLocks noEditPoints="1"/>
            </p:cNvSpPr>
            <p:nvPr/>
          </p:nvSpPr>
          <p:spPr bwMode="auto">
            <a:xfrm>
              <a:off x="2770" y="1915"/>
              <a:ext cx="40" cy="39"/>
            </a:xfrm>
            <a:custGeom>
              <a:avLst/>
              <a:gdLst/>
              <a:ahLst/>
              <a:cxnLst>
                <a:cxn ang="0">
                  <a:pos x="48" y="23"/>
                </a:cxn>
                <a:cxn ang="0">
                  <a:pos x="0" y="119"/>
                </a:cxn>
                <a:cxn ang="0">
                  <a:pos x="118" y="119"/>
                </a:cxn>
                <a:cxn ang="0">
                  <a:pos x="60" y="0"/>
                </a:cxn>
                <a:cxn ang="0">
                  <a:pos x="48" y="23"/>
                </a:cxn>
                <a:cxn ang="0">
                  <a:pos x="55" y="62"/>
                </a:cxn>
                <a:cxn ang="0">
                  <a:pos x="55" y="61"/>
                </a:cxn>
                <a:cxn ang="0">
                  <a:pos x="57" y="59"/>
                </a:cxn>
                <a:cxn ang="0">
                  <a:pos x="58" y="58"/>
                </a:cxn>
                <a:cxn ang="0">
                  <a:pos x="60" y="55"/>
                </a:cxn>
                <a:cxn ang="0">
                  <a:pos x="61" y="61"/>
                </a:cxn>
                <a:cxn ang="0">
                  <a:pos x="67" y="71"/>
                </a:cxn>
                <a:cxn ang="0">
                  <a:pos x="74" y="85"/>
                </a:cxn>
                <a:cxn ang="0">
                  <a:pos x="79" y="97"/>
                </a:cxn>
                <a:cxn ang="0">
                  <a:pos x="68" y="97"/>
                </a:cxn>
                <a:cxn ang="0">
                  <a:pos x="60" y="97"/>
                </a:cxn>
                <a:cxn ang="0">
                  <a:pos x="50" y="97"/>
                </a:cxn>
                <a:cxn ang="0">
                  <a:pos x="39" y="97"/>
                </a:cxn>
                <a:cxn ang="0">
                  <a:pos x="44" y="85"/>
                </a:cxn>
                <a:cxn ang="0">
                  <a:pos x="50" y="74"/>
                </a:cxn>
                <a:cxn ang="0">
                  <a:pos x="54" y="66"/>
                </a:cxn>
                <a:cxn ang="0">
                  <a:pos x="55" y="62"/>
                </a:cxn>
              </a:cxnLst>
              <a:rect l="0" t="0" r="r" b="b"/>
              <a:pathLst>
                <a:path w="118" h="119">
                  <a:moveTo>
                    <a:pt x="48" y="23"/>
                  </a:moveTo>
                  <a:lnTo>
                    <a:pt x="0" y="119"/>
                  </a:lnTo>
                  <a:lnTo>
                    <a:pt x="118" y="119"/>
                  </a:lnTo>
                  <a:lnTo>
                    <a:pt x="60" y="0"/>
                  </a:lnTo>
                  <a:lnTo>
                    <a:pt x="48" y="23"/>
                  </a:lnTo>
                  <a:close/>
                  <a:moveTo>
                    <a:pt x="55" y="62"/>
                  </a:moveTo>
                  <a:lnTo>
                    <a:pt x="55" y="61"/>
                  </a:lnTo>
                  <a:lnTo>
                    <a:pt x="57" y="59"/>
                  </a:lnTo>
                  <a:lnTo>
                    <a:pt x="58" y="58"/>
                  </a:lnTo>
                  <a:lnTo>
                    <a:pt x="60" y="55"/>
                  </a:lnTo>
                  <a:lnTo>
                    <a:pt x="61" y="61"/>
                  </a:lnTo>
                  <a:lnTo>
                    <a:pt x="67" y="71"/>
                  </a:lnTo>
                  <a:lnTo>
                    <a:pt x="74" y="85"/>
                  </a:lnTo>
                  <a:lnTo>
                    <a:pt x="79" y="97"/>
                  </a:lnTo>
                  <a:lnTo>
                    <a:pt x="68" y="97"/>
                  </a:lnTo>
                  <a:lnTo>
                    <a:pt x="60" y="97"/>
                  </a:lnTo>
                  <a:lnTo>
                    <a:pt x="50" y="97"/>
                  </a:lnTo>
                  <a:lnTo>
                    <a:pt x="39" y="97"/>
                  </a:lnTo>
                  <a:lnTo>
                    <a:pt x="44" y="85"/>
                  </a:lnTo>
                  <a:lnTo>
                    <a:pt x="50" y="74"/>
                  </a:lnTo>
                  <a:lnTo>
                    <a:pt x="54" y="66"/>
                  </a:lnTo>
                  <a:lnTo>
                    <a:pt x="55" y="6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6" name="Freeform 16"/>
            <p:cNvSpPr>
              <a:spLocks noEditPoints="1"/>
            </p:cNvSpPr>
            <p:nvPr/>
          </p:nvSpPr>
          <p:spPr bwMode="auto">
            <a:xfrm>
              <a:off x="2800" y="2047"/>
              <a:ext cx="94" cy="79"/>
            </a:xfrm>
            <a:custGeom>
              <a:avLst/>
              <a:gdLst/>
              <a:ahLst/>
              <a:cxnLst>
                <a:cxn ang="0">
                  <a:pos x="154" y="6"/>
                </a:cxn>
                <a:cxn ang="0">
                  <a:pos x="0" y="88"/>
                </a:cxn>
                <a:cxn ang="0">
                  <a:pos x="282" y="237"/>
                </a:cxn>
                <a:cxn ang="0">
                  <a:pos x="166" y="0"/>
                </a:cxn>
                <a:cxn ang="0">
                  <a:pos x="154" y="6"/>
                </a:cxn>
                <a:cxn ang="0">
                  <a:pos x="154" y="38"/>
                </a:cxn>
                <a:cxn ang="0">
                  <a:pos x="159" y="50"/>
                </a:cxn>
                <a:cxn ang="0">
                  <a:pos x="169" y="69"/>
                </a:cxn>
                <a:cxn ang="0">
                  <a:pos x="179" y="91"/>
                </a:cxn>
                <a:cxn ang="0">
                  <a:pos x="190" y="113"/>
                </a:cxn>
                <a:cxn ang="0">
                  <a:pos x="202" y="135"/>
                </a:cxn>
                <a:cxn ang="0">
                  <a:pos x="210" y="153"/>
                </a:cxn>
                <a:cxn ang="0">
                  <a:pos x="216" y="165"/>
                </a:cxn>
                <a:cxn ang="0">
                  <a:pos x="219" y="171"/>
                </a:cxn>
                <a:cxn ang="0">
                  <a:pos x="200" y="161"/>
                </a:cxn>
                <a:cxn ang="0">
                  <a:pos x="179" y="149"/>
                </a:cxn>
                <a:cxn ang="0">
                  <a:pos x="156" y="139"/>
                </a:cxn>
                <a:cxn ang="0">
                  <a:pos x="134" y="127"/>
                </a:cxn>
                <a:cxn ang="0">
                  <a:pos x="111" y="115"/>
                </a:cxn>
                <a:cxn ang="0">
                  <a:pos x="92" y="104"/>
                </a:cxn>
                <a:cxn ang="0">
                  <a:pos x="73" y="95"/>
                </a:cxn>
                <a:cxn ang="0">
                  <a:pos x="61" y="88"/>
                </a:cxn>
                <a:cxn ang="0">
                  <a:pos x="72" y="83"/>
                </a:cxn>
                <a:cxn ang="0">
                  <a:pos x="85" y="76"/>
                </a:cxn>
                <a:cxn ang="0">
                  <a:pos x="97" y="68"/>
                </a:cxn>
                <a:cxn ang="0">
                  <a:pos x="110" y="61"/>
                </a:cxn>
                <a:cxn ang="0">
                  <a:pos x="123" y="54"/>
                </a:cxn>
                <a:cxn ang="0">
                  <a:pos x="135" y="48"/>
                </a:cxn>
                <a:cxn ang="0">
                  <a:pos x="145" y="42"/>
                </a:cxn>
                <a:cxn ang="0">
                  <a:pos x="154" y="38"/>
                </a:cxn>
              </a:cxnLst>
              <a:rect l="0" t="0" r="r" b="b"/>
              <a:pathLst>
                <a:path w="282" h="237">
                  <a:moveTo>
                    <a:pt x="154" y="6"/>
                  </a:moveTo>
                  <a:lnTo>
                    <a:pt x="0" y="88"/>
                  </a:lnTo>
                  <a:lnTo>
                    <a:pt x="282" y="237"/>
                  </a:lnTo>
                  <a:lnTo>
                    <a:pt x="166" y="0"/>
                  </a:lnTo>
                  <a:lnTo>
                    <a:pt x="154" y="6"/>
                  </a:lnTo>
                  <a:close/>
                  <a:moveTo>
                    <a:pt x="154" y="38"/>
                  </a:moveTo>
                  <a:lnTo>
                    <a:pt x="159" y="50"/>
                  </a:lnTo>
                  <a:lnTo>
                    <a:pt x="169" y="69"/>
                  </a:lnTo>
                  <a:lnTo>
                    <a:pt x="179" y="91"/>
                  </a:lnTo>
                  <a:lnTo>
                    <a:pt x="190" y="113"/>
                  </a:lnTo>
                  <a:lnTo>
                    <a:pt x="202" y="135"/>
                  </a:lnTo>
                  <a:lnTo>
                    <a:pt x="210" y="153"/>
                  </a:lnTo>
                  <a:lnTo>
                    <a:pt x="216" y="165"/>
                  </a:lnTo>
                  <a:lnTo>
                    <a:pt x="219" y="171"/>
                  </a:lnTo>
                  <a:lnTo>
                    <a:pt x="200" y="161"/>
                  </a:lnTo>
                  <a:lnTo>
                    <a:pt x="179" y="149"/>
                  </a:lnTo>
                  <a:lnTo>
                    <a:pt x="156" y="139"/>
                  </a:lnTo>
                  <a:lnTo>
                    <a:pt x="134" y="127"/>
                  </a:lnTo>
                  <a:lnTo>
                    <a:pt x="111" y="115"/>
                  </a:lnTo>
                  <a:lnTo>
                    <a:pt x="92" y="104"/>
                  </a:lnTo>
                  <a:lnTo>
                    <a:pt x="73" y="95"/>
                  </a:lnTo>
                  <a:lnTo>
                    <a:pt x="61" y="88"/>
                  </a:lnTo>
                  <a:lnTo>
                    <a:pt x="72" y="83"/>
                  </a:lnTo>
                  <a:lnTo>
                    <a:pt x="85" y="76"/>
                  </a:lnTo>
                  <a:lnTo>
                    <a:pt x="97" y="68"/>
                  </a:lnTo>
                  <a:lnTo>
                    <a:pt x="110" y="61"/>
                  </a:lnTo>
                  <a:lnTo>
                    <a:pt x="123" y="54"/>
                  </a:lnTo>
                  <a:lnTo>
                    <a:pt x="135" y="48"/>
                  </a:lnTo>
                  <a:lnTo>
                    <a:pt x="145" y="42"/>
                  </a:lnTo>
                  <a:lnTo>
                    <a:pt x="154" y="3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7" name="Freeform 17"/>
            <p:cNvSpPr>
              <a:spLocks noEditPoints="1"/>
            </p:cNvSpPr>
            <p:nvPr/>
          </p:nvSpPr>
          <p:spPr bwMode="auto">
            <a:xfrm>
              <a:off x="2691" y="2081"/>
              <a:ext cx="198" cy="52"/>
            </a:xfrm>
            <a:custGeom>
              <a:avLst/>
              <a:gdLst/>
              <a:ahLst/>
              <a:cxnLst>
                <a:cxn ang="0">
                  <a:pos x="290" y="4"/>
                </a:cxn>
                <a:cxn ang="0">
                  <a:pos x="0" y="156"/>
                </a:cxn>
                <a:cxn ang="0">
                  <a:pos x="593" y="156"/>
                </a:cxn>
                <a:cxn ang="0">
                  <a:pos x="297" y="0"/>
                </a:cxn>
                <a:cxn ang="0">
                  <a:pos x="290" y="4"/>
                </a:cxn>
                <a:cxn ang="0">
                  <a:pos x="297" y="32"/>
                </a:cxn>
                <a:cxn ang="0">
                  <a:pos x="305" y="36"/>
                </a:cxn>
                <a:cxn ang="0">
                  <a:pos x="321" y="45"/>
                </a:cxn>
                <a:cxn ang="0">
                  <a:pos x="343" y="56"/>
                </a:cxn>
                <a:cxn ang="0">
                  <a:pos x="369" y="69"/>
                </a:cxn>
                <a:cxn ang="0">
                  <a:pos x="398" y="85"/>
                </a:cxn>
                <a:cxn ang="0">
                  <a:pos x="426" y="100"/>
                </a:cxn>
                <a:cxn ang="0">
                  <a:pos x="455" y="114"/>
                </a:cxn>
                <a:cxn ang="0">
                  <a:pos x="479" y="128"/>
                </a:cxn>
                <a:cxn ang="0">
                  <a:pos x="463" y="128"/>
                </a:cxn>
                <a:cxn ang="0">
                  <a:pos x="445" y="128"/>
                </a:cxn>
                <a:cxn ang="0">
                  <a:pos x="424" y="128"/>
                </a:cxn>
                <a:cxn ang="0">
                  <a:pos x="400" y="128"/>
                </a:cxn>
                <a:cxn ang="0">
                  <a:pos x="376" y="128"/>
                </a:cxn>
                <a:cxn ang="0">
                  <a:pos x="350" y="128"/>
                </a:cxn>
                <a:cxn ang="0">
                  <a:pos x="323" y="128"/>
                </a:cxn>
                <a:cxn ang="0">
                  <a:pos x="297" y="128"/>
                </a:cxn>
                <a:cxn ang="0">
                  <a:pos x="268" y="128"/>
                </a:cxn>
                <a:cxn ang="0">
                  <a:pos x="242" y="128"/>
                </a:cxn>
                <a:cxn ang="0">
                  <a:pos x="216" y="128"/>
                </a:cxn>
                <a:cxn ang="0">
                  <a:pos x="192" y="128"/>
                </a:cxn>
                <a:cxn ang="0">
                  <a:pos x="168" y="128"/>
                </a:cxn>
                <a:cxn ang="0">
                  <a:pos x="147" y="128"/>
                </a:cxn>
                <a:cxn ang="0">
                  <a:pos x="129" y="128"/>
                </a:cxn>
                <a:cxn ang="0">
                  <a:pos x="113" y="128"/>
                </a:cxn>
                <a:cxn ang="0">
                  <a:pos x="139" y="114"/>
                </a:cxn>
                <a:cxn ang="0">
                  <a:pos x="166" y="100"/>
                </a:cxn>
                <a:cxn ang="0">
                  <a:pos x="195" y="85"/>
                </a:cxn>
                <a:cxn ang="0">
                  <a:pos x="223" y="69"/>
                </a:cxn>
                <a:cxn ang="0">
                  <a:pos x="250" y="56"/>
                </a:cxn>
                <a:cxn ang="0">
                  <a:pos x="271" y="45"/>
                </a:cxn>
                <a:cxn ang="0">
                  <a:pos x="288" y="36"/>
                </a:cxn>
                <a:cxn ang="0">
                  <a:pos x="297" y="32"/>
                </a:cxn>
              </a:cxnLst>
              <a:rect l="0" t="0" r="r" b="b"/>
              <a:pathLst>
                <a:path w="593" h="156">
                  <a:moveTo>
                    <a:pt x="290" y="4"/>
                  </a:moveTo>
                  <a:lnTo>
                    <a:pt x="0" y="156"/>
                  </a:lnTo>
                  <a:lnTo>
                    <a:pt x="593" y="156"/>
                  </a:lnTo>
                  <a:lnTo>
                    <a:pt x="297" y="0"/>
                  </a:lnTo>
                  <a:lnTo>
                    <a:pt x="290" y="4"/>
                  </a:lnTo>
                  <a:close/>
                  <a:moveTo>
                    <a:pt x="297" y="32"/>
                  </a:moveTo>
                  <a:lnTo>
                    <a:pt x="305" y="36"/>
                  </a:lnTo>
                  <a:lnTo>
                    <a:pt x="321" y="45"/>
                  </a:lnTo>
                  <a:lnTo>
                    <a:pt x="343" y="56"/>
                  </a:lnTo>
                  <a:lnTo>
                    <a:pt x="369" y="69"/>
                  </a:lnTo>
                  <a:lnTo>
                    <a:pt x="398" y="85"/>
                  </a:lnTo>
                  <a:lnTo>
                    <a:pt x="426" y="100"/>
                  </a:lnTo>
                  <a:lnTo>
                    <a:pt x="455" y="114"/>
                  </a:lnTo>
                  <a:lnTo>
                    <a:pt x="479" y="128"/>
                  </a:lnTo>
                  <a:lnTo>
                    <a:pt x="463" y="128"/>
                  </a:lnTo>
                  <a:lnTo>
                    <a:pt x="445" y="128"/>
                  </a:lnTo>
                  <a:lnTo>
                    <a:pt x="424" y="128"/>
                  </a:lnTo>
                  <a:lnTo>
                    <a:pt x="400" y="128"/>
                  </a:lnTo>
                  <a:lnTo>
                    <a:pt x="376" y="128"/>
                  </a:lnTo>
                  <a:lnTo>
                    <a:pt x="350" y="128"/>
                  </a:lnTo>
                  <a:lnTo>
                    <a:pt x="323" y="128"/>
                  </a:lnTo>
                  <a:lnTo>
                    <a:pt x="297" y="128"/>
                  </a:lnTo>
                  <a:lnTo>
                    <a:pt x="268" y="128"/>
                  </a:lnTo>
                  <a:lnTo>
                    <a:pt x="242" y="128"/>
                  </a:lnTo>
                  <a:lnTo>
                    <a:pt x="216" y="128"/>
                  </a:lnTo>
                  <a:lnTo>
                    <a:pt x="192" y="128"/>
                  </a:lnTo>
                  <a:lnTo>
                    <a:pt x="168" y="128"/>
                  </a:lnTo>
                  <a:lnTo>
                    <a:pt x="147" y="128"/>
                  </a:lnTo>
                  <a:lnTo>
                    <a:pt x="129" y="128"/>
                  </a:lnTo>
                  <a:lnTo>
                    <a:pt x="113" y="128"/>
                  </a:lnTo>
                  <a:lnTo>
                    <a:pt x="139" y="114"/>
                  </a:lnTo>
                  <a:lnTo>
                    <a:pt x="166" y="100"/>
                  </a:lnTo>
                  <a:lnTo>
                    <a:pt x="195" y="85"/>
                  </a:lnTo>
                  <a:lnTo>
                    <a:pt x="223" y="69"/>
                  </a:lnTo>
                  <a:lnTo>
                    <a:pt x="250" y="56"/>
                  </a:lnTo>
                  <a:lnTo>
                    <a:pt x="271" y="45"/>
                  </a:lnTo>
                  <a:lnTo>
                    <a:pt x="288" y="36"/>
                  </a:lnTo>
                  <a:lnTo>
                    <a:pt x="297" y="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8" name="Freeform 18"/>
            <p:cNvSpPr>
              <a:spLocks/>
            </p:cNvSpPr>
            <p:nvPr/>
          </p:nvSpPr>
          <p:spPr bwMode="auto">
            <a:xfrm>
              <a:off x="2751" y="2017"/>
              <a:ext cx="78" cy="43"/>
            </a:xfrm>
            <a:custGeom>
              <a:avLst/>
              <a:gdLst/>
              <a:ahLst/>
              <a:cxnLst>
                <a:cxn ang="0">
                  <a:pos x="4" y="68"/>
                </a:cxn>
                <a:cxn ang="0">
                  <a:pos x="8" y="66"/>
                </a:cxn>
                <a:cxn ang="0">
                  <a:pos x="19" y="59"/>
                </a:cxn>
                <a:cxn ang="0">
                  <a:pos x="36" y="48"/>
                </a:cxn>
                <a:cxn ang="0">
                  <a:pos x="55" y="38"/>
                </a:cxn>
                <a:cxn ang="0">
                  <a:pos x="74" y="26"/>
                </a:cxn>
                <a:cxn ang="0">
                  <a:pos x="93" y="14"/>
                </a:cxn>
                <a:cxn ang="0">
                  <a:pos x="108" y="6"/>
                </a:cxn>
                <a:cxn ang="0">
                  <a:pos x="117" y="0"/>
                </a:cxn>
                <a:cxn ang="0">
                  <a:pos x="125" y="6"/>
                </a:cxn>
                <a:cxn ang="0">
                  <a:pos x="139" y="15"/>
                </a:cxn>
                <a:cxn ang="0">
                  <a:pos x="159" y="26"/>
                </a:cxn>
                <a:cxn ang="0">
                  <a:pos x="179" y="38"/>
                </a:cxn>
                <a:cxn ang="0">
                  <a:pos x="199" y="50"/>
                </a:cxn>
                <a:cxn ang="0">
                  <a:pos x="215" y="60"/>
                </a:cxn>
                <a:cxn ang="0">
                  <a:pos x="228" y="67"/>
                </a:cxn>
                <a:cxn ang="0">
                  <a:pos x="232" y="70"/>
                </a:cxn>
                <a:cxn ang="0">
                  <a:pos x="220" y="76"/>
                </a:cxn>
                <a:cxn ang="0">
                  <a:pos x="204" y="84"/>
                </a:cxn>
                <a:cxn ang="0">
                  <a:pos x="187" y="94"/>
                </a:cxn>
                <a:cxn ang="0">
                  <a:pos x="169" y="104"/>
                </a:cxn>
                <a:cxn ang="0">
                  <a:pos x="151" y="114"/>
                </a:cxn>
                <a:cxn ang="0">
                  <a:pos x="135" y="122"/>
                </a:cxn>
                <a:cxn ang="0">
                  <a:pos x="124" y="127"/>
                </a:cxn>
                <a:cxn ang="0">
                  <a:pos x="117" y="131"/>
                </a:cxn>
                <a:cxn ang="0">
                  <a:pos x="110" y="127"/>
                </a:cxn>
                <a:cxn ang="0">
                  <a:pos x="97" y="122"/>
                </a:cxn>
                <a:cxn ang="0">
                  <a:pos x="81" y="114"/>
                </a:cxn>
                <a:cxn ang="0">
                  <a:pos x="65" y="104"/>
                </a:cxn>
                <a:cxn ang="0">
                  <a:pos x="46" y="94"/>
                </a:cxn>
                <a:cxn ang="0">
                  <a:pos x="28" y="84"/>
                </a:cxn>
                <a:cxn ang="0">
                  <a:pos x="12" y="76"/>
                </a:cxn>
                <a:cxn ang="0">
                  <a:pos x="0" y="70"/>
                </a:cxn>
                <a:cxn ang="0">
                  <a:pos x="1" y="70"/>
                </a:cxn>
                <a:cxn ang="0">
                  <a:pos x="2" y="68"/>
                </a:cxn>
                <a:cxn ang="0">
                  <a:pos x="4" y="68"/>
                </a:cxn>
                <a:cxn ang="0">
                  <a:pos x="4" y="68"/>
                </a:cxn>
              </a:cxnLst>
              <a:rect l="0" t="0" r="r" b="b"/>
              <a:pathLst>
                <a:path w="232" h="131">
                  <a:moveTo>
                    <a:pt x="4" y="68"/>
                  </a:moveTo>
                  <a:lnTo>
                    <a:pt x="8" y="66"/>
                  </a:lnTo>
                  <a:lnTo>
                    <a:pt x="19" y="59"/>
                  </a:lnTo>
                  <a:lnTo>
                    <a:pt x="36" y="48"/>
                  </a:lnTo>
                  <a:lnTo>
                    <a:pt x="55" y="38"/>
                  </a:lnTo>
                  <a:lnTo>
                    <a:pt x="74" y="26"/>
                  </a:lnTo>
                  <a:lnTo>
                    <a:pt x="93" y="14"/>
                  </a:lnTo>
                  <a:lnTo>
                    <a:pt x="108" y="6"/>
                  </a:lnTo>
                  <a:lnTo>
                    <a:pt x="117" y="0"/>
                  </a:lnTo>
                  <a:lnTo>
                    <a:pt x="125" y="6"/>
                  </a:lnTo>
                  <a:lnTo>
                    <a:pt x="139" y="15"/>
                  </a:lnTo>
                  <a:lnTo>
                    <a:pt x="159" y="26"/>
                  </a:lnTo>
                  <a:lnTo>
                    <a:pt x="179" y="38"/>
                  </a:lnTo>
                  <a:lnTo>
                    <a:pt x="199" y="50"/>
                  </a:lnTo>
                  <a:lnTo>
                    <a:pt x="215" y="60"/>
                  </a:lnTo>
                  <a:lnTo>
                    <a:pt x="228" y="67"/>
                  </a:lnTo>
                  <a:lnTo>
                    <a:pt x="232" y="70"/>
                  </a:lnTo>
                  <a:lnTo>
                    <a:pt x="220" y="76"/>
                  </a:lnTo>
                  <a:lnTo>
                    <a:pt x="204" y="84"/>
                  </a:lnTo>
                  <a:lnTo>
                    <a:pt x="187" y="94"/>
                  </a:lnTo>
                  <a:lnTo>
                    <a:pt x="169" y="104"/>
                  </a:lnTo>
                  <a:lnTo>
                    <a:pt x="151" y="114"/>
                  </a:lnTo>
                  <a:lnTo>
                    <a:pt x="135" y="122"/>
                  </a:lnTo>
                  <a:lnTo>
                    <a:pt x="124" y="127"/>
                  </a:lnTo>
                  <a:lnTo>
                    <a:pt x="117" y="131"/>
                  </a:lnTo>
                  <a:lnTo>
                    <a:pt x="110" y="127"/>
                  </a:lnTo>
                  <a:lnTo>
                    <a:pt x="97" y="122"/>
                  </a:lnTo>
                  <a:lnTo>
                    <a:pt x="81" y="114"/>
                  </a:lnTo>
                  <a:lnTo>
                    <a:pt x="65" y="104"/>
                  </a:lnTo>
                  <a:lnTo>
                    <a:pt x="46" y="94"/>
                  </a:lnTo>
                  <a:lnTo>
                    <a:pt x="28" y="84"/>
                  </a:lnTo>
                  <a:lnTo>
                    <a:pt x="12" y="76"/>
                  </a:lnTo>
                  <a:lnTo>
                    <a:pt x="0" y="70"/>
                  </a:lnTo>
                  <a:lnTo>
                    <a:pt x="1" y="70"/>
                  </a:lnTo>
                  <a:lnTo>
                    <a:pt x="2" y="68"/>
                  </a:lnTo>
                  <a:lnTo>
                    <a:pt x="4" y="68"/>
                  </a:lnTo>
                  <a:lnTo>
                    <a:pt x="4" y="6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59" name="Freeform 19"/>
            <p:cNvSpPr>
              <a:spLocks/>
            </p:cNvSpPr>
            <p:nvPr/>
          </p:nvSpPr>
          <p:spPr bwMode="auto">
            <a:xfrm>
              <a:off x="2815" y="1997"/>
              <a:ext cx="11" cy="10"/>
            </a:xfrm>
            <a:custGeom>
              <a:avLst/>
              <a:gdLst/>
              <a:ahLst/>
              <a:cxnLst>
                <a:cxn ang="0">
                  <a:pos x="5" y="8"/>
                </a:cxn>
                <a:cxn ang="0">
                  <a:pos x="6" y="6"/>
                </a:cxn>
                <a:cxn ang="0">
                  <a:pos x="9" y="5"/>
                </a:cxn>
                <a:cxn ang="0">
                  <a:pos x="13" y="2"/>
                </a:cxn>
                <a:cxn ang="0">
                  <a:pos x="19" y="0"/>
                </a:cxn>
                <a:cxn ang="0">
                  <a:pos x="23" y="9"/>
                </a:cxn>
                <a:cxn ang="0">
                  <a:pos x="29" y="18"/>
                </a:cxn>
                <a:cxn ang="0">
                  <a:pos x="31" y="26"/>
                </a:cxn>
                <a:cxn ang="0">
                  <a:pos x="34" y="30"/>
                </a:cxn>
                <a:cxn ang="0">
                  <a:pos x="23" y="24"/>
                </a:cxn>
                <a:cxn ang="0">
                  <a:pos x="16" y="20"/>
                </a:cxn>
                <a:cxn ang="0">
                  <a:pos x="8" y="14"/>
                </a:cxn>
                <a:cxn ang="0">
                  <a:pos x="0" y="10"/>
                </a:cxn>
                <a:cxn ang="0">
                  <a:pos x="2" y="9"/>
                </a:cxn>
                <a:cxn ang="0">
                  <a:pos x="3" y="9"/>
                </a:cxn>
                <a:cxn ang="0">
                  <a:pos x="5" y="8"/>
                </a:cxn>
                <a:cxn ang="0">
                  <a:pos x="5" y="8"/>
                </a:cxn>
              </a:cxnLst>
              <a:rect l="0" t="0" r="r" b="b"/>
              <a:pathLst>
                <a:path w="34" h="30">
                  <a:moveTo>
                    <a:pt x="5" y="8"/>
                  </a:moveTo>
                  <a:lnTo>
                    <a:pt x="6" y="6"/>
                  </a:lnTo>
                  <a:lnTo>
                    <a:pt x="9" y="5"/>
                  </a:lnTo>
                  <a:lnTo>
                    <a:pt x="13" y="2"/>
                  </a:lnTo>
                  <a:lnTo>
                    <a:pt x="19" y="0"/>
                  </a:lnTo>
                  <a:lnTo>
                    <a:pt x="23" y="9"/>
                  </a:lnTo>
                  <a:lnTo>
                    <a:pt x="29" y="18"/>
                  </a:lnTo>
                  <a:lnTo>
                    <a:pt x="31" y="26"/>
                  </a:lnTo>
                  <a:lnTo>
                    <a:pt x="34" y="30"/>
                  </a:lnTo>
                  <a:lnTo>
                    <a:pt x="23" y="24"/>
                  </a:lnTo>
                  <a:lnTo>
                    <a:pt x="16" y="20"/>
                  </a:lnTo>
                  <a:lnTo>
                    <a:pt x="8" y="14"/>
                  </a:lnTo>
                  <a:lnTo>
                    <a:pt x="0" y="10"/>
                  </a:lnTo>
                  <a:lnTo>
                    <a:pt x="2" y="9"/>
                  </a:lnTo>
                  <a:lnTo>
                    <a:pt x="3" y="9"/>
                  </a:lnTo>
                  <a:lnTo>
                    <a:pt x="5" y="8"/>
                  </a:lnTo>
                  <a:lnTo>
                    <a:pt x="5"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0" name="Freeform 20"/>
            <p:cNvSpPr>
              <a:spLocks/>
            </p:cNvSpPr>
            <p:nvPr/>
          </p:nvSpPr>
          <p:spPr bwMode="auto">
            <a:xfrm>
              <a:off x="2754" y="1997"/>
              <a:ext cx="11" cy="10"/>
            </a:xfrm>
            <a:custGeom>
              <a:avLst/>
              <a:gdLst/>
              <a:ahLst/>
              <a:cxnLst>
                <a:cxn ang="0">
                  <a:pos x="14" y="0"/>
                </a:cxn>
                <a:cxn ang="0">
                  <a:pos x="17" y="1"/>
                </a:cxn>
                <a:cxn ang="0">
                  <a:pos x="23" y="4"/>
                </a:cxn>
                <a:cxn ang="0">
                  <a:pos x="28" y="8"/>
                </a:cxn>
                <a:cxn ang="0">
                  <a:pos x="33" y="10"/>
                </a:cxn>
                <a:cxn ang="0">
                  <a:pos x="25" y="14"/>
                </a:cxn>
                <a:cxn ang="0">
                  <a:pos x="18" y="20"/>
                </a:cxn>
                <a:cxn ang="0">
                  <a:pos x="10" y="24"/>
                </a:cxn>
                <a:cxn ang="0">
                  <a:pos x="0" y="30"/>
                </a:cxn>
                <a:cxn ang="0">
                  <a:pos x="3" y="24"/>
                </a:cxn>
                <a:cxn ang="0">
                  <a:pos x="6" y="17"/>
                </a:cxn>
                <a:cxn ang="0">
                  <a:pos x="10" y="8"/>
                </a:cxn>
                <a:cxn ang="0">
                  <a:pos x="14" y="0"/>
                </a:cxn>
              </a:cxnLst>
              <a:rect l="0" t="0" r="r" b="b"/>
              <a:pathLst>
                <a:path w="33" h="30">
                  <a:moveTo>
                    <a:pt x="14" y="0"/>
                  </a:moveTo>
                  <a:lnTo>
                    <a:pt x="17" y="1"/>
                  </a:lnTo>
                  <a:lnTo>
                    <a:pt x="23" y="4"/>
                  </a:lnTo>
                  <a:lnTo>
                    <a:pt x="28" y="8"/>
                  </a:lnTo>
                  <a:lnTo>
                    <a:pt x="33" y="10"/>
                  </a:lnTo>
                  <a:lnTo>
                    <a:pt x="25" y="14"/>
                  </a:lnTo>
                  <a:lnTo>
                    <a:pt x="18" y="20"/>
                  </a:lnTo>
                  <a:lnTo>
                    <a:pt x="10" y="24"/>
                  </a:lnTo>
                  <a:lnTo>
                    <a:pt x="0" y="30"/>
                  </a:lnTo>
                  <a:lnTo>
                    <a:pt x="3" y="24"/>
                  </a:lnTo>
                  <a:lnTo>
                    <a:pt x="6" y="17"/>
                  </a:lnTo>
                  <a:lnTo>
                    <a:pt x="10" y="8"/>
                  </a:lnTo>
                  <a:lnTo>
                    <a:pt x="14"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1" name="Freeform 21"/>
            <p:cNvSpPr>
              <a:spLocks/>
            </p:cNvSpPr>
            <p:nvPr/>
          </p:nvSpPr>
          <p:spPr bwMode="auto">
            <a:xfrm>
              <a:off x="2770" y="1973"/>
              <a:ext cx="40" cy="13"/>
            </a:xfrm>
            <a:custGeom>
              <a:avLst/>
              <a:gdLst/>
              <a:ahLst/>
              <a:cxnLst>
                <a:cxn ang="0">
                  <a:pos x="118" y="0"/>
                </a:cxn>
                <a:cxn ang="0">
                  <a:pos x="118" y="1"/>
                </a:cxn>
                <a:cxn ang="0">
                  <a:pos x="118" y="1"/>
                </a:cxn>
                <a:cxn ang="0">
                  <a:pos x="118" y="1"/>
                </a:cxn>
                <a:cxn ang="0">
                  <a:pos x="119" y="3"/>
                </a:cxn>
                <a:cxn ang="0">
                  <a:pos x="113" y="7"/>
                </a:cxn>
                <a:cxn ang="0">
                  <a:pos x="105" y="11"/>
                </a:cxn>
                <a:cxn ang="0">
                  <a:pos x="96" y="16"/>
                </a:cxn>
                <a:cxn ang="0">
                  <a:pos x="88" y="21"/>
                </a:cxn>
                <a:cxn ang="0">
                  <a:pos x="79" y="27"/>
                </a:cxn>
                <a:cxn ang="0">
                  <a:pos x="71" y="32"/>
                </a:cxn>
                <a:cxn ang="0">
                  <a:pos x="64" y="36"/>
                </a:cxn>
                <a:cxn ang="0">
                  <a:pos x="60" y="39"/>
                </a:cxn>
                <a:cxn ang="0">
                  <a:pos x="55" y="36"/>
                </a:cxn>
                <a:cxn ang="0">
                  <a:pos x="48" y="32"/>
                </a:cxn>
                <a:cxn ang="0">
                  <a:pos x="40" y="27"/>
                </a:cxn>
                <a:cxn ang="0">
                  <a:pos x="31" y="21"/>
                </a:cxn>
                <a:cxn ang="0">
                  <a:pos x="22" y="16"/>
                </a:cxn>
                <a:cxn ang="0">
                  <a:pos x="13" y="11"/>
                </a:cxn>
                <a:cxn ang="0">
                  <a:pos x="6" y="7"/>
                </a:cxn>
                <a:cxn ang="0">
                  <a:pos x="0" y="3"/>
                </a:cxn>
                <a:cxn ang="0">
                  <a:pos x="0" y="3"/>
                </a:cxn>
                <a:cxn ang="0">
                  <a:pos x="2" y="1"/>
                </a:cxn>
                <a:cxn ang="0">
                  <a:pos x="2" y="0"/>
                </a:cxn>
                <a:cxn ang="0">
                  <a:pos x="2" y="0"/>
                </a:cxn>
                <a:cxn ang="0">
                  <a:pos x="10" y="0"/>
                </a:cxn>
                <a:cxn ang="0">
                  <a:pos x="23" y="0"/>
                </a:cxn>
                <a:cxn ang="0">
                  <a:pos x="40" y="0"/>
                </a:cxn>
                <a:cxn ang="0">
                  <a:pos x="60" y="0"/>
                </a:cxn>
                <a:cxn ang="0">
                  <a:pos x="78" y="0"/>
                </a:cxn>
                <a:cxn ang="0">
                  <a:pos x="95" y="0"/>
                </a:cxn>
                <a:cxn ang="0">
                  <a:pos x="109" y="0"/>
                </a:cxn>
                <a:cxn ang="0">
                  <a:pos x="118" y="0"/>
                </a:cxn>
              </a:cxnLst>
              <a:rect l="0" t="0" r="r" b="b"/>
              <a:pathLst>
                <a:path w="119" h="39">
                  <a:moveTo>
                    <a:pt x="118" y="0"/>
                  </a:moveTo>
                  <a:lnTo>
                    <a:pt x="118" y="1"/>
                  </a:lnTo>
                  <a:lnTo>
                    <a:pt x="118" y="1"/>
                  </a:lnTo>
                  <a:lnTo>
                    <a:pt x="118" y="1"/>
                  </a:lnTo>
                  <a:lnTo>
                    <a:pt x="119" y="3"/>
                  </a:lnTo>
                  <a:lnTo>
                    <a:pt x="113" y="7"/>
                  </a:lnTo>
                  <a:lnTo>
                    <a:pt x="105" y="11"/>
                  </a:lnTo>
                  <a:lnTo>
                    <a:pt x="96" y="16"/>
                  </a:lnTo>
                  <a:lnTo>
                    <a:pt x="88" y="21"/>
                  </a:lnTo>
                  <a:lnTo>
                    <a:pt x="79" y="27"/>
                  </a:lnTo>
                  <a:lnTo>
                    <a:pt x="71" y="32"/>
                  </a:lnTo>
                  <a:lnTo>
                    <a:pt x="64" y="36"/>
                  </a:lnTo>
                  <a:lnTo>
                    <a:pt x="60" y="39"/>
                  </a:lnTo>
                  <a:lnTo>
                    <a:pt x="55" y="36"/>
                  </a:lnTo>
                  <a:lnTo>
                    <a:pt x="48" y="32"/>
                  </a:lnTo>
                  <a:lnTo>
                    <a:pt x="40" y="27"/>
                  </a:lnTo>
                  <a:lnTo>
                    <a:pt x="31" y="21"/>
                  </a:lnTo>
                  <a:lnTo>
                    <a:pt x="22" y="16"/>
                  </a:lnTo>
                  <a:lnTo>
                    <a:pt x="13" y="11"/>
                  </a:lnTo>
                  <a:lnTo>
                    <a:pt x="6" y="7"/>
                  </a:lnTo>
                  <a:lnTo>
                    <a:pt x="0" y="3"/>
                  </a:lnTo>
                  <a:lnTo>
                    <a:pt x="0" y="3"/>
                  </a:lnTo>
                  <a:lnTo>
                    <a:pt x="2" y="1"/>
                  </a:lnTo>
                  <a:lnTo>
                    <a:pt x="2" y="0"/>
                  </a:lnTo>
                  <a:lnTo>
                    <a:pt x="2" y="0"/>
                  </a:lnTo>
                  <a:lnTo>
                    <a:pt x="10" y="0"/>
                  </a:lnTo>
                  <a:lnTo>
                    <a:pt x="23" y="0"/>
                  </a:lnTo>
                  <a:lnTo>
                    <a:pt x="40" y="0"/>
                  </a:lnTo>
                  <a:lnTo>
                    <a:pt x="60" y="0"/>
                  </a:lnTo>
                  <a:lnTo>
                    <a:pt x="78" y="0"/>
                  </a:lnTo>
                  <a:lnTo>
                    <a:pt x="95" y="0"/>
                  </a:lnTo>
                  <a:lnTo>
                    <a:pt x="109" y="0"/>
                  </a:lnTo>
                  <a:lnTo>
                    <a:pt x="11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2" name="Freeform 22"/>
            <p:cNvSpPr>
              <a:spLocks/>
            </p:cNvSpPr>
            <p:nvPr/>
          </p:nvSpPr>
          <p:spPr bwMode="auto">
            <a:xfrm>
              <a:off x="2708" y="2059"/>
              <a:ext cx="53" cy="45"/>
            </a:xfrm>
            <a:custGeom>
              <a:avLst/>
              <a:gdLst/>
              <a:ahLst/>
              <a:cxnLst>
                <a:cxn ang="0">
                  <a:pos x="0" y="131"/>
                </a:cxn>
                <a:cxn ang="0">
                  <a:pos x="3" y="126"/>
                </a:cxn>
                <a:cxn ang="0">
                  <a:pos x="8" y="114"/>
                </a:cxn>
                <a:cxn ang="0">
                  <a:pos x="17" y="95"/>
                </a:cxn>
                <a:cxn ang="0">
                  <a:pos x="28" y="74"/>
                </a:cxn>
                <a:cxn ang="0">
                  <a:pos x="39" y="51"/>
                </a:cxn>
                <a:cxn ang="0">
                  <a:pos x="49" y="30"/>
                </a:cxn>
                <a:cxn ang="0">
                  <a:pos x="59" y="12"/>
                </a:cxn>
                <a:cxn ang="0">
                  <a:pos x="65" y="0"/>
                </a:cxn>
                <a:cxn ang="0">
                  <a:pos x="73" y="4"/>
                </a:cxn>
                <a:cxn ang="0">
                  <a:pos x="83" y="10"/>
                </a:cxn>
                <a:cxn ang="0">
                  <a:pos x="94" y="16"/>
                </a:cxn>
                <a:cxn ang="0">
                  <a:pos x="107" y="23"/>
                </a:cxn>
                <a:cxn ang="0">
                  <a:pos x="121" y="30"/>
                </a:cxn>
                <a:cxn ang="0">
                  <a:pos x="134" y="38"/>
                </a:cxn>
                <a:cxn ang="0">
                  <a:pos x="147" y="45"/>
                </a:cxn>
                <a:cxn ang="0">
                  <a:pos x="158" y="50"/>
                </a:cxn>
                <a:cxn ang="0">
                  <a:pos x="145" y="57"/>
                </a:cxn>
                <a:cxn ang="0">
                  <a:pos x="127" y="66"/>
                </a:cxn>
                <a:cxn ang="0">
                  <a:pos x="107" y="77"/>
                </a:cxn>
                <a:cxn ang="0">
                  <a:pos x="86" y="89"/>
                </a:cxn>
                <a:cxn ang="0">
                  <a:pos x="62" y="101"/>
                </a:cxn>
                <a:cxn ang="0">
                  <a:pos x="39" y="111"/>
                </a:cxn>
                <a:cxn ang="0">
                  <a:pos x="18" y="123"/>
                </a:cxn>
                <a:cxn ang="0">
                  <a:pos x="0" y="133"/>
                </a:cxn>
                <a:cxn ang="0">
                  <a:pos x="0" y="133"/>
                </a:cxn>
                <a:cxn ang="0">
                  <a:pos x="0" y="131"/>
                </a:cxn>
                <a:cxn ang="0">
                  <a:pos x="0" y="131"/>
                </a:cxn>
                <a:cxn ang="0">
                  <a:pos x="0" y="131"/>
                </a:cxn>
              </a:cxnLst>
              <a:rect l="0" t="0" r="r" b="b"/>
              <a:pathLst>
                <a:path w="158" h="133">
                  <a:moveTo>
                    <a:pt x="0" y="131"/>
                  </a:moveTo>
                  <a:lnTo>
                    <a:pt x="3" y="126"/>
                  </a:lnTo>
                  <a:lnTo>
                    <a:pt x="8" y="114"/>
                  </a:lnTo>
                  <a:lnTo>
                    <a:pt x="17" y="95"/>
                  </a:lnTo>
                  <a:lnTo>
                    <a:pt x="28" y="74"/>
                  </a:lnTo>
                  <a:lnTo>
                    <a:pt x="39" y="51"/>
                  </a:lnTo>
                  <a:lnTo>
                    <a:pt x="49" y="30"/>
                  </a:lnTo>
                  <a:lnTo>
                    <a:pt x="59" y="12"/>
                  </a:lnTo>
                  <a:lnTo>
                    <a:pt x="65" y="0"/>
                  </a:lnTo>
                  <a:lnTo>
                    <a:pt x="73" y="4"/>
                  </a:lnTo>
                  <a:lnTo>
                    <a:pt x="83" y="10"/>
                  </a:lnTo>
                  <a:lnTo>
                    <a:pt x="94" y="16"/>
                  </a:lnTo>
                  <a:lnTo>
                    <a:pt x="107" y="23"/>
                  </a:lnTo>
                  <a:lnTo>
                    <a:pt x="121" y="30"/>
                  </a:lnTo>
                  <a:lnTo>
                    <a:pt x="134" y="38"/>
                  </a:lnTo>
                  <a:lnTo>
                    <a:pt x="147" y="45"/>
                  </a:lnTo>
                  <a:lnTo>
                    <a:pt x="158" y="50"/>
                  </a:lnTo>
                  <a:lnTo>
                    <a:pt x="145" y="57"/>
                  </a:lnTo>
                  <a:lnTo>
                    <a:pt x="127" y="66"/>
                  </a:lnTo>
                  <a:lnTo>
                    <a:pt x="107" y="77"/>
                  </a:lnTo>
                  <a:lnTo>
                    <a:pt x="86" y="89"/>
                  </a:lnTo>
                  <a:lnTo>
                    <a:pt x="62" y="101"/>
                  </a:lnTo>
                  <a:lnTo>
                    <a:pt x="39" y="111"/>
                  </a:lnTo>
                  <a:lnTo>
                    <a:pt x="18" y="123"/>
                  </a:lnTo>
                  <a:lnTo>
                    <a:pt x="0" y="133"/>
                  </a:lnTo>
                  <a:lnTo>
                    <a:pt x="0" y="133"/>
                  </a:lnTo>
                  <a:lnTo>
                    <a:pt x="0" y="131"/>
                  </a:lnTo>
                  <a:lnTo>
                    <a:pt x="0" y="131"/>
                  </a:lnTo>
                  <a:lnTo>
                    <a:pt x="0" y="13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3" name="Freeform 23"/>
            <p:cNvSpPr>
              <a:spLocks/>
            </p:cNvSpPr>
            <p:nvPr/>
          </p:nvSpPr>
          <p:spPr bwMode="auto">
            <a:xfrm>
              <a:off x="2783" y="1933"/>
              <a:ext cx="14" cy="14"/>
            </a:xfrm>
            <a:custGeom>
              <a:avLst/>
              <a:gdLst/>
              <a:ahLst/>
              <a:cxnLst>
                <a:cxn ang="0">
                  <a:pos x="16" y="7"/>
                </a:cxn>
                <a:cxn ang="0">
                  <a:pos x="16" y="6"/>
                </a:cxn>
                <a:cxn ang="0">
                  <a:pos x="18" y="4"/>
                </a:cxn>
                <a:cxn ang="0">
                  <a:pos x="19" y="3"/>
                </a:cxn>
                <a:cxn ang="0">
                  <a:pos x="21" y="0"/>
                </a:cxn>
                <a:cxn ang="0">
                  <a:pos x="22" y="6"/>
                </a:cxn>
                <a:cxn ang="0">
                  <a:pos x="28" y="16"/>
                </a:cxn>
                <a:cxn ang="0">
                  <a:pos x="35" y="30"/>
                </a:cxn>
                <a:cxn ang="0">
                  <a:pos x="40" y="42"/>
                </a:cxn>
                <a:cxn ang="0">
                  <a:pos x="29" y="42"/>
                </a:cxn>
                <a:cxn ang="0">
                  <a:pos x="21" y="42"/>
                </a:cxn>
                <a:cxn ang="0">
                  <a:pos x="11" y="42"/>
                </a:cxn>
                <a:cxn ang="0">
                  <a:pos x="0" y="42"/>
                </a:cxn>
                <a:cxn ang="0">
                  <a:pos x="5" y="30"/>
                </a:cxn>
                <a:cxn ang="0">
                  <a:pos x="11" y="19"/>
                </a:cxn>
                <a:cxn ang="0">
                  <a:pos x="15" y="11"/>
                </a:cxn>
                <a:cxn ang="0">
                  <a:pos x="16" y="7"/>
                </a:cxn>
              </a:cxnLst>
              <a:rect l="0" t="0" r="r" b="b"/>
              <a:pathLst>
                <a:path w="40" h="42">
                  <a:moveTo>
                    <a:pt x="16" y="7"/>
                  </a:moveTo>
                  <a:lnTo>
                    <a:pt x="16" y="6"/>
                  </a:lnTo>
                  <a:lnTo>
                    <a:pt x="18" y="4"/>
                  </a:lnTo>
                  <a:lnTo>
                    <a:pt x="19" y="3"/>
                  </a:lnTo>
                  <a:lnTo>
                    <a:pt x="21" y="0"/>
                  </a:lnTo>
                  <a:lnTo>
                    <a:pt x="22" y="6"/>
                  </a:lnTo>
                  <a:lnTo>
                    <a:pt x="28" y="16"/>
                  </a:lnTo>
                  <a:lnTo>
                    <a:pt x="35" y="30"/>
                  </a:lnTo>
                  <a:lnTo>
                    <a:pt x="40" y="42"/>
                  </a:lnTo>
                  <a:lnTo>
                    <a:pt x="29" y="42"/>
                  </a:lnTo>
                  <a:lnTo>
                    <a:pt x="21" y="42"/>
                  </a:lnTo>
                  <a:lnTo>
                    <a:pt x="11" y="42"/>
                  </a:lnTo>
                  <a:lnTo>
                    <a:pt x="0" y="42"/>
                  </a:lnTo>
                  <a:lnTo>
                    <a:pt x="5" y="30"/>
                  </a:lnTo>
                  <a:lnTo>
                    <a:pt x="11" y="19"/>
                  </a:lnTo>
                  <a:lnTo>
                    <a:pt x="15" y="11"/>
                  </a:lnTo>
                  <a:lnTo>
                    <a:pt x="16" y="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4" name="Freeform 24"/>
            <p:cNvSpPr>
              <a:spLocks/>
            </p:cNvSpPr>
            <p:nvPr/>
          </p:nvSpPr>
          <p:spPr bwMode="auto">
            <a:xfrm>
              <a:off x="2820" y="2059"/>
              <a:ext cx="53" cy="45"/>
            </a:xfrm>
            <a:custGeom>
              <a:avLst/>
              <a:gdLst/>
              <a:ahLst/>
              <a:cxnLst>
                <a:cxn ang="0">
                  <a:pos x="93" y="0"/>
                </a:cxn>
                <a:cxn ang="0">
                  <a:pos x="98" y="12"/>
                </a:cxn>
                <a:cxn ang="0">
                  <a:pos x="108" y="31"/>
                </a:cxn>
                <a:cxn ang="0">
                  <a:pos x="118" y="53"/>
                </a:cxn>
                <a:cxn ang="0">
                  <a:pos x="129" y="75"/>
                </a:cxn>
                <a:cxn ang="0">
                  <a:pos x="141" y="97"/>
                </a:cxn>
                <a:cxn ang="0">
                  <a:pos x="149" y="115"/>
                </a:cxn>
                <a:cxn ang="0">
                  <a:pos x="155" y="127"/>
                </a:cxn>
                <a:cxn ang="0">
                  <a:pos x="158" y="133"/>
                </a:cxn>
                <a:cxn ang="0">
                  <a:pos x="139" y="123"/>
                </a:cxn>
                <a:cxn ang="0">
                  <a:pos x="118" y="111"/>
                </a:cxn>
                <a:cxn ang="0">
                  <a:pos x="95" y="101"/>
                </a:cxn>
                <a:cxn ang="0">
                  <a:pos x="73" y="89"/>
                </a:cxn>
                <a:cxn ang="0">
                  <a:pos x="50" y="77"/>
                </a:cxn>
                <a:cxn ang="0">
                  <a:pos x="31" y="66"/>
                </a:cxn>
                <a:cxn ang="0">
                  <a:pos x="12" y="57"/>
                </a:cxn>
                <a:cxn ang="0">
                  <a:pos x="0" y="50"/>
                </a:cxn>
                <a:cxn ang="0">
                  <a:pos x="11" y="45"/>
                </a:cxn>
                <a:cxn ang="0">
                  <a:pos x="24" y="38"/>
                </a:cxn>
                <a:cxn ang="0">
                  <a:pos x="36" y="30"/>
                </a:cxn>
                <a:cxn ang="0">
                  <a:pos x="49" y="23"/>
                </a:cxn>
                <a:cxn ang="0">
                  <a:pos x="62" y="16"/>
                </a:cxn>
                <a:cxn ang="0">
                  <a:pos x="74" y="10"/>
                </a:cxn>
                <a:cxn ang="0">
                  <a:pos x="84" y="4"/>
                </a:cxn>
                <a:cxn ang="0">
                  <a:pos x="93" y="0"/>
                </a:cxn>
              </a:cxnLst>
              <a:rect l="0" t="0" r="r" b="b"/>
              <a:pathLst>
                <a:path w="158" h="133">
                  <a:moveTo>
                    <a:pt x="93" y="0"/>
                  </a:moveTo>
                  <a:lnTo>
                    <a:pt x="98" y="12"/>
                  </a:lnTo>
                  <a:lnTo>
                    <a:pt x="108" y="31"/>
                  </a:lnTo>
                  <a:lnTo>
                    <a:pt x="118" y="53"/>
                  </a:lnTo>
                  <a:lnTo>
                    <a:pt x="129" y="75"/>
                  </a:lnTo>
                  <a:lnTo>
                    <a:pt x="141" y="97"/>
                  </a:lnTo>
                  <a:lnTo>
                    <a:pt x="149" y="115"/>
                  </a:lnTo>
                  <a:lnTo>
                    <a:pt x="155" y="127"/>
                  </a:lnTo>
                  <a:lnTo>
                    <a:pt x="158" y="133"/>
                  </a:lnTo>
                  <a:lnTo>
                    <a:pt x="139" y="123"/>
                  </a:lnTo>
                  <a:lnTo>
                    <a:pt x="118" y="111"/>
                  </a:lnTo>
                  <a:lnTo>
                    <a:pt x="95" y="101"/>
                  </a:lnTo>
                  <a:lnTo>
                    <a:pt x="73" y="89"/>
                  </a:lnTo>
                  <a:lnTo>
                    <a:pt x="50" y="77"/>
                  </a:lnTo>
                  <a:lnTo>
                    <a:pt x="31" y="66"/>
                  </a:lnTo>
                  <a:lnTo>
                    <a:pt x="12" y="57"/>
                  </a:lnTo>
                  <a:lnTo>
                    <a:pt x="0" y="50"/>
                  </a:lnTo>
                  <a:lnTo>
                    <a:pt x="11" y="45"/>
                  </a:lnTo>
                  <a:lnTo>
                    <a:pt x="24" y="38"/>
                  </a:lnTo>
                  <a:lnTo>
                    <a:pt x="36" y="30"/>
                  </a:lnTo>
                  <a:lnTo>
                    <a:pt x="49" y="23"/>
                  </a:lnTo>
                  <a:lnTo>
                    <a:pt x="62" y="16"/>
                  </a:lnTo>
                  <a:lnTo>
                    <a:pt x="74" y="10"/>
                  </a:lnTo>
                  <a:lnTo>
                    <a:pt x="84" y="4"/>
                  </a:lnTo>
                  <a:lnTo>
                    <a:pt x="9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5" name="Freeform 25"/>
            <p:cNvSpPr>
              <a:spLocks/>
            </p:cNvSpPr>
            <p:nvPr/>
          </p:nvSpPr>
          <p:spPr bwMode="auto">
            <a:xfrm>
              <a:off x="2729" y="2092"/>
              <a:ext cx="122" cy="32"/>
            </a:xfrm>
            <a:custGeom>
              <a:avLst/>
              <a:gdLst/>
              <a:ahLst/>
              <a:cxnLst>
                <a:cxn ang="0">
                  <a:pos x="184" y="0"/>
                </a:cxn>
                <a:cxn ang="0">
                  <a:pos x="192" y="4"/>
                </a:cxn>
                <a:cxn ang="0">
                  <a:pos x="208" y="13"/>
                </a:cxn>
                <a:cxn ang="0">
                  <a:pos x="230" y="24"/>
                </a:cxn>
                <a:cxn ang="0">
                  <a:pos x="256" y="37"/>
                </a:cxn>
                <a:cxn ang="0">
                  <a:pos x="285" y="53"/>
                </a:cxn>
                <a:cxn ang="0">
                  <a:pos x="313" y="68"/>
                </a:cxn>
                <a:cxn ang="0">
                  <a:pos x="342" y="82"/>
                </a:cxn>
                <a:cxn ang="0">
                  <a:pos x="366" y="96"/>
                </a:cxn>
                <a:cxn ang="0">
                  <a:pos x="350" y="96"/>
                </a:cxn>
                <a:cxn ang="0">
                  <a:pos x="332" y="96"/>
                </a:cxn>
                <a:cxn ang="0">
                  <a:pos x="311" y="96"/>
                </a:cxn>
                <a:cxn ang="0">
                  <a:pos x="287" y="96"/>
                </a:cxn>
                <a:cxn ang="0">
                  <a:pos x="263" y="96"/>
                </a:cxn>
                <a:cxn ang="0">
                  <a:pos x="237" y="96"/>
                </a:cxn>
                <a:cxn ang="0">
                  <a:pos x="210" y="96"/>
                </a:cxn>
                <a:cxn ang="0">
                  <a:pos x="184" y="96"/>
                </a:cxn>
                <a:cxn ang="0">
                  <a:pos x="155" y="96"/>
                </a:cxn>
                <a:cxn ang="0">
                  <a:pos x="129" y="96"/>
                </a:cxn>
                <a:cxn ang="0">
                  <a:pos x="103" y="96"/>
                </a:cxn>
                <a:cxn ang="0">
                  <a:pos x="79" y="96"/>
                </a:cxn>
                <a:cxn ang="0">
                  <a:pos x="55" y="96"/>
                </a:cxn>
                <a:cxn ang="0">
                  <a:pos x="34" y="96"/>
                </a:cxn>
                <a:cxn ang="0">
                  <a:pos x="16" y="96"/>
                </a:cxn>
                <a:cxn ang="0">
                  <a:pos x="0" y="96"/>
                </a:cxn>
                <a:cxn ang="0">
                  <a:pos x="26" y="82"/>
                </a:cxn>
                <a:cxn ang="0">
                  <a:pos x="53" y="68"/>
                </a:cxn>
                <a:cxn ang="0">
                  <a:pos x="82" y="53"/>
                </a:cxn>
                <a:cxn ang="0">
                  <a:pos x="110" y="37"/>
                </a:cxn>
                <a:cxn ang="0">
                  <a:pos x="137" y="24"/>
                </a:cxn>
                <a:cxn ang="0">
                  <a:pos x="158" y="13"/>
                </a:cxn>
                <a:cxn ang="0">
                  <a:pos x="175" y="4"/>
                </a:cxn>
                <a:cxn ang="0">
                  <a:pos x="184" y="0"/>
                </a:cxn>
              </a:cxnLst>
              <a:rect l="0" t="0" r="r" b="b"/>
              <a:pathLst>
                <a:path w="366" h="96">
                  <a:moveTo>
                    <a:pt x="184" y="0"/>
                  </a:moveTo>
                  <a:lnTo>
                    <a:pt x="192" y="4"/>
                  </a:lnTo>
                  <a:lnTo>
                    <a:pt x="208" y="13"/>
                  </a:lnTo>
                  <a:lnTo>
                    <a:pt x="230" y="24"/>
                  </a:lnTo>
                  <a:lnTo>
                    <a:pt x="256" y="37"/>
                  </a:lnTo>
                  <a:lnTo>
                    <a:pt x="285" y="53"/>
                  </a:lnTo>
                  <a:lnTo>
                    <a:pt x="313" y="68"/>
                  </a:lnTo>
                  <a:lnTo>
                    <a:pt x="342" y="82"/>
                  </a:lnTo>
                  <a:lnTo>
                    <a:pt x="366" y="96"/>
                  </a:lnTo>
                  <a:lnTo>
                    <a:pt x="350" y="96"/>
                  </a:lnTo>
                  <a:lnTo>
                    <a:pt x="332" y="96"/>
                  </a:lnTo>
                  <a:lnTo>
                    <a:pt x="311" y="96"/>
                  </a:lnTo>
                  <a:lnTo>
                    <a:pt x="287" y="96"/>
                  </a:lnTo>
                  <a:lnTo>
                    <a:pt x="263" y="96"/>
                  </a:lnTo>
                  <a:lnTo>
                    <a:pt x="237" y="96"/>
                  </a:lnTo>
                  <a:lnTo>
                    <a:pt x="210" y="96"/>
                  </a:lnTo>
                  <a:lnTo>
                    <a:pt x="184" y="96"/>
                  </a:lnTo>
                  <a:lnTo>
                    <a:pt x="155" y="96"/>
                  </a:lnTo>
                  <a:lnTo>
                    <a:pt x="129" y="96"/>
                  </a:lnTo>
                  <a:lnTo>
                    <a:pt x="103" y="96"/>
                  </a:lnTo>
                  <a:lnTo>
                    <a:pt x="79" y="96"/>
                  </a:lnTo>
                  <a:lnTo>
                    <a:pt x="55" y="96"/>
                  </a:lnTo>
                  <a:lnTo>
                    <a:pt x="34" y="96"/>
                  </a:lnTo>
                  <a:lnTo>
                    <a:pt x="16" y="96"/>
                  </a:lnTo>
                  <a:lnTo>
                    <a:pt x="0" y="96"/>
                  </a:lnTo>
                  <a:lnTo>
                    <a:pt x="26" y="82"/>
                  </a:lnTo>
                  <a:lnTo>
                    <a:pt x="53" y="68"/>
                  </a:lnTo>
                  <a:lnTo>
                    <a:pt x="82" y="53"/>
                  </a:lnTo>
                  <a:lnTo>
                    <a:pt x="110" y="37"/>
                  </a:lnTo>
                  <a:lnTo>
                    <a:pt x="137" y="24"/>
                  </a:lnTo>
                  <a:lnTo>
                    <a:pt x="158" y="13"/>
                  </a:lnTo>
                  <a:lnTo>
                    <a:pt x="175" y="4"/>
                  </a:lnTo>
                  <a:lnTo>
                    <a:pt x="184"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6" name="Freeform 26"/>
            <p:cNvSpPr>
              <a:spLocks/>
            </p:cNvSpPr>
            <p:nvPr/>
          </p:nvSpPr>
          <p:spPr bwMode="auto">
            <a:xfrm>
              <a:off x="2777" y="1848"/>
              <a:ext cx="26" cy="25"/>
            </a:xfrm>
            <a:custGeom>
              <a:avLst/>
              <a:gdLst/>
              <a:ahLst/>
              <a:cxnLst>
                <a:cxn ang="0">
                  <a:pos x="0" y="38"/>
                </a:cxn>
                <a:cxn ang="0">
                  <a:pos x="3" y="23"/>
                </a:cxn>
                <a:cxn ang="0">
                  <a:pos x="11" y="11"/>
                </a:cxn>
                <a:cxn ang="0">
                  <a:pos x="24" y="3"/>
                </a:cxn>
                <a:cxn ang="0">
                  <a:pos x="39" y="0"/>
                </a:cxn>
                <a:cxn ang="0">
                  <a:pos x="55" y="3"/>
                </a:cxn>
                <a:cxn ang="0">
                  <a:pos x="67" y="11"/>
                </a:cxn>
                <a:cxn ang="0">
                  <a:pos x="76" y="23"/>
                </a:cxn>
                <a:cxn ang="0">
                  <a:pos x="79" y="38"/>
                </a:cxn>
                <a:cxn ang="0">
                  <a:pos x="76" y="52"/>
                </a:cxn>
                <a:cxn ang="0">
                  <a:pos x="67" y="64"/>
                </a:cxn>
                <a:cxn ang="0">
                  <a:pos x="55" y="72"/>
                </a:cxn>
                <a:cxn ang="0">
                  <a:pos x="39" y="75"/>
                </a:cxn>
                <a:cxn ang="0">
                  <a:pos x="24" y="72"/>
                </a:cxn>
                <a:cxn ang="0">
                  <a:pos x="11" y="64"/>
                </a:cxn>
                <a:cxn ang="0">
                  <a:pos x="3" y="52"/>
                </a:cxn>
                <a:cxn ang="0">
                  <a:pos x="0" y="38"/>
                </a:cxn>
              </a:cxnLst>
              <a:rect l="0" t="0" r="r" b="b"/>
              <a:pathLst>
                <a:path w="79" h="75">
                  <a:moveTo>
                    <a:pt x="0" y="38"/>
                  </a:moveTo>
                  <a:lnTo>
                    <a:pt x="3" y="23"/>
                  </a:lnTo>
                  <a:lnTo>
                    <a:pt x="11" y="11"/>
                  </a:lnTo>
                  <a:lnTo>
                    <a:pt x="24" y="3"/>
                  </a:lnTo>
                  <a:lnTo>
                    <a:pt x="39" y="0"/>
                  </a:lnTo>
                  <a:lnTo>
                    <a:pt x="55" y="3"/>
                  </a:lnTo>
                  <a:lnTo>
                    <a:pt x="67" y="11"/>
                  </a:lnTo>
                  <a:lnTo>
                    <a:pt x="76" y="23"/>
                  </a:lnTo>
                  <a:lnTo>
                    <a:pt x="79" y="38"/>
                  </a:lnTo>
                  <a:lnTo>
                    <a:pt x="76" y="52"/>
                  </a:lnTo>
                  <a:lnTo>
                    <a:pt x="67" y="64"/>
                  </a:lnTo>
                  <a:lnTo>
                    <a:pt x="55" y="72"/>
                  </a:lnTo>
                  <a:lnTo>
                    <a:pt x="39" y="75"/>
                  </a:lnTo>
                  <a:lnTo>
                    <a:pt x="24" y="72"/>
                  </a:lnTo>
                  <a:lnTo>
                    <a:pt x="11" y="64"/>
                  </a:lnTo>
                  <a:lnTo>
                    <a:pt x="3" y="52"/>
                  </a:lnTo>
                  <a:lnTo>
                    <a:pt x="0" y="38"/>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7" name="Freeform 27"/>
            <p:cNvSpPr>
              <a:spLocks noEditPoints="1"/>
            </p:cNvSpPr>
            <p:nvPr/>
          </p:nvSpPr>
          <p:spPr bwMode="auto">
            <a:xfrm>
              <a:off x="2646" y="1836"/>
              <a:ext cx="288" cy="320"/>
            </a:xfrm>
            <a:custGeom>
              <a:avLst/>
              <a:gdLst/>
              <a:ahLst/>
              <a:cxnLst>
                <a:cxn ang="0">
                  <a:pos x="465" y="140"/>
                </a:cxn>
                <a:cxn ang="0">
                  <a:pos x="483" y="128"/>
                </a:cxn>
                <a:cxn ang="0">
                  <a:pos x="498" y="114"/>
                </a:cxn>
                <a:cxn ang="0">
                  <a:pos x="506" y="95"/>
                </a:cxn>
                <a:cxn ang="0">
                  <a:pos x="509" y="74"/>
                </a:cxn>
                <a:cxn ang="0">
                  <a:pos x="503" y="45"/>
                </a:cxn>
                <a:cxn ang="0">
                  <a:pos x="486" y="21"/>
                </a:cxn>
                <a:cxn ang="0">
                  <a:pos x="461" y="5"/>
                </a:cxn>
                <a:cxn ang="0">
                  <a:pos x="431" y="0"/>
                </a:cxn>
                <a:cxn ang="0">
                  <a:pos x="400" y="5"/>
                </a:cxn>
                <a:cxn ang="0">
                  <a:pos x="375" y="21"/>
                </a:cxn>
                <a:cxn ang="0">
                  <a:pos x="358" y="45"/>
                </a:cxn>
                <a:cxn ang="0">
                  <a:pos x="352" y="74"/>
                </a:cxn>
                <a:cxn ang="0">
                  <a:pos x="355" y="95"/>
                </a:cxn>
                <a:cxn ang="0">
                  <a:pos x="365" y="115"/>
                </a:cxn>
                <a:cxn ang="0">
                  <a:pos x="381" y="130"/>
                </a:cxn>
                <a:cxn ang="0">
                  <a:pos x="399" y="142"/>
                </a:cxn>
                <a:cxn ang="0">
                  <a:pos x="864" y="960"/>
                </a:cxn>
                <a:cxn ang="0">
                  <a:pos x="69" y="907"/>
                </a:cxn>
                <a:cxn ang="0">
                  <a:pos x="103" y="836"/>
                </a:cxn>
                <a:cxn ang="0">
                  <a:pos x="155" y="728"/>
                </a:cxn>
                <a:cxn ang="0">
                  <a:pos x="218" y="600"/>
                </a:cxn>
                <a:cxn ang="0">
                  <a:pos x="283" y="466"/>
                </a:cxn>
                <a:cxn ang="0">
                  <a:pos x="344" y="342"/>
                </a:cxn>
                <a:cxn ang="0">
                  <a:pos x="392" y="243"/>
                </a:cxn>
                <a:cxn ang="0">
                  <a:pos x="419" y="187"/>
                </a:cxn>
                <a:cxn ang="0">
                  <a:pos x="423" y="179"/>
                </a:cxn>
                <a:cxn ang="0">
                  <a:pos x="426" y="174"/>
                </a:cxn>
                <a:cxn ang="0">
                  <a:pos x="433" y="162"/>
                </a:cxn>
                <a:cxn ang="0">
                  <a:pos x="457" y="211"/>
                </a:cxn>
                <a:cxn ang="0">
                  <a:pos x="500" y="301"/>
                </a:cxn>
                <a:cxn ang="0">
                  <a:pos x="558" y="418"/>
                </a:cxn>
                <a:cxn ang="0">
                  <a:pos x="622" y="549"/>
                </a:cxn>
                <a:cxn ang="0">
                  <a:pos x="685" y="678"/>
                </a:cxn>
                <a:cxn ang="0">
                  <a:pos x="740" y="793"/>
                </a:cxn>
                <a:cxn ang="0">
                  <a:pos x="783" y="879"/>
                </a:cxn>
                <a:cxn ang="0">
                  <a:pos x="804" y="923"/>
                </a:cxn>
                <a:cxn ang="0">
                  <a:pos x="759" y="923"/>
                </a:cxn>
                <a:cxn ang="0">
                  <a:pos x="673" y="923"/>
                </a:cxn>
                <a:cxn ang="0">
                  <a:pos x="558" y="923"/>
                </a:cxn>
                <a:cxn ang="0">
                  <a:pos x="433" y="923"/>
                </a:cxn>
                <a:cxn ang="0">
                  <a:pos x="306" y="923"/>
                </a:cxn>
                <a:cxn ang="0">
                  <a:pos x="191" y="923"/>
                </a:cxn>
                <a:cxn ang="0">
                  <a:pos x="105" y="923"/>
                </a:cxn>
                <a:cxn ang="0">
                  <a:pos x="60" y="923"/>
                </a:cxn>
                <a:cxn ang="0">
                  <a:pos x="447" y="39"/>
                </a:cxn>
                <a:cxn ang="0">
                  <a:pos x="468" y="59"/>
                </a:cxn>
                <a:cxn ang="0">
                  <a:pos x="468" y="88"/>
                </a:cxn>
                <a:cxn ang="0">
                  <a:pos x="447" y="108"/>
                </a:cxn>
                <a:cxn ang="0">
                  <a:pos x="416" y="108"/>
                </a:cxn>
                <a:cxn ang="0">
                  <a:pos x="395" y="88"/>
                </a:cxn>
                <a:cxn ang="0">
                  <a:pos x="395" y="59"/>
                </a:cxn>
                <a:cxn ang="0">
                  <a:pos x="416" y="39"/>
                </a:cxn>
              </a:cxnLst>
              <a:rect l="0" t="0" r="r" b="b"/>
              <a:pathLst>
                <a:path w="864" h="960">
                  <a:moveTo>
                    <a:pt x="864" y="960"/>
                  </a:moveTo>
                  <a:lnTo>
                    <a:pt x="465" y="140"/>
                  </a:lnTo>
                  <a:lnTo>
                    <a:pt x="475" y="135"/>
                  </a:lnTo>
                  <a:lnTo>
                    <a:pt x="483" y="128"/>
                  </a:lnTo>
                  <a:lnTo>
                    <a:pt x="491" y="122"/>
                  </a:lnTo>
                  <a:lnTo>
                    <a:pt x="498" y="114"/>
                  </a:lnTo>
                  <a:lnTo>
                    <a:pt x="502" y="104"/>
                  </a:lnTo>
                  <a:lnTo>
                    <a:pt x="506" y="95"/>
                  </a:lnTo>
                  <a:lnTo>
                    <a:pt x="507" y="84"/>
                  </a:lnTo>
                  <a:lnTo>
                    <a:pt x="509" y="74"/>
                  </a:lnTo>
                  <a:lnTo>
                    <a:pt x="507" y="59"/>
                  </a:lnTo>
                  <a:lnTo>
                    <a:pt x="503" y="45"/>
                  </a:lnTo>
                  <a:lnTo>
                    <a:pt x="496" y="32"/>
                  </a:lnTo>
                  <a:lnTo>
                    <a:pt x="486" y="21"/>
                  </a:lnTo>
                  <a:lnTo>
                    <a:pt x="475" y="12"/>
                  </a:lnTo>
                  <a:lnTo>
                    <a:pt x="461" y="5"/>
                  </a:lnTo>
                  <a:lnTo>
                    <a:pt x="447" y="1"/>
                  </a:lnTo>
                  <a:lnTo>
                    <a:pt x="431" y="0"/>
                  </a:lnTo>
                  <a:lnTo>
                    <a:pt x="416" y="1"/>
                  </a:lnTo>
                  <a:lnTo>
                    <a:pt x="400" y="5"/>
                  </a:lnTo>
                  <a:lnTo>
                    <a:pt x="388" y="12"/>
                  </a:lnTo>
                  <a:lnTo>
                    <a:pt x="375" y="21"/>
                  </a:lnTo>
                  <a:lnTo>
                    <a:pt x="366" y="32"/>
                  </a:lnTo>
                  <a:lnTo>
                    <a:pt x="358" y="45"/>
                  </a:lnTo>
                  <a:lnTo>
                    <a:pt x="354" y="59"/>
                  </a:lnTo>
                  <a:lnTo>
                    <a:pt x="352" y="74"/>
                  </a:lnTo>
                  <a:lnTo>
                    <a:pt x="354" y="84"/>
                  </a:lnTo>
                  <a:lnTo>
                    <a:pt x="355" y="95"/>
                  </a:lnTo>
                  <a:lnTo>
                    <a:pt x="359" y="106"/>
                  </a:lnTo>
                  <a:lnTo>
                    <a:pt x="365" y="115"/>
                  </a:lnTo>
                  <a:lnTo>
                    <a:pt x="372" y="123"/>
                  </a:lnTo>
                  <a:lnTo>
                    <a:pt x="381" y="130"/>
                  </a:lnTo>
                  <a:lnTo>
                    <a:pt x="389" y="136"/>
                  </a:lnTo>
                  <a:lnTo>
                    <a:pt x="399" y="142"/>
                  </a:lnTo>
                  <a:lnTo>
                    <a:pt x="0" y="960"/>
                  </a:lnTo>
                  <a:lnTo>
                    <a:pt x="864" y="960"/>
                  </a:lnTo>
                  <a:close/>
                  <a:moveTo>
                    <a:pt x="60" y="923"/>
                  </a:moveTo>
                  <a:lnTo>
                    <a:pt x="69" y="907"/>
                  </a:lnTo>
                  <a:lnTo>
                    <a:pt x="83" y="876"/>
                  </a:lnTo>
                  <a:lnTo>
                    <a:pt x="103" y="836"/>
                  </a:lnTo>
                  <a:lnTo>
                    <a:pt x="127" y="785"/>
                  </a:lnTo>
                  <a:lnTo>
                    <a:pt x="155" y="728"/>
                  </a:lnTo>
                  <a:lnTo>
                    <a:pt x="186" y="666"/>
                  </a:lnTo>
                  <a:lnTo>
                    <a:pt x="218" y="600"/>
                  </a:lnTo>
                  <a:lnTo>
                    <a:pt x="251" y="533"/>
                  </a:lnTo>
                  <a:lnTo>
                    <a:pt x="283" y="466"/>
                  </a:lnTo>
                  <a:lnTo>
                    <a:pt x="314" y="401"/>
                  </a:lnTo>
                  <a:lnTo>
                    <a:pt x="344" y="342"/>
                  </a:lnTo>
                  <a:lnTo>
                    <a:pt x="369" y="289"/>
                  </a:lnTo>
                  <a:lnTo>
                    <a:pt x="392" y="243"/>
                  </a:lnTo>
                  <a:lnTo>
                    <a:pt x="409" y="208"/>
                  </a:lnTo>
                  <a:lnTo>
                    <a:pt x="419" y="187"/>
                  </a:lnTo>
                  <a:lnTo>
                    <a:pt x="423" y="179"/>
                  </a:lnTo>
                  <a:lnTo>
                    <a:pt x="423" y="179"/>
                  </a:lnTo>
                  <a:lnTo>
                    <a:pt x="424" y="178"/>
                  </a:lnTo>
                  <a:lnTo>
                    <a:pt x="426" y="174"/>
                  </a:lnTo>
                  <a:lnTo>
                    <a:pt x="430" y="168"/>
                  </a:lnTo>
                  <a:lnTo>
                    <a:pt x="433" y="162"/>
                  </a:lnTo>
                  <a:lnTo>
                    <a:pt x="441" y="180"/>
                  </a:lnTo>
                  <a:lnTo>
                    <a:pt x="457" y="211"/>
                  </a:lnTo>
                  <a:lnTo>
                    <a:pt x="476" y="251"/>
                  </a:lnTo>
                  <a:lnTo>
                    <a:pt x="500" y="301"/>
                  </a:lnTo>
                  <a:lnTo>
                    <a:pt x="529" y="357"/>
                  </a:lnTo>
                  <a:lnTo>
                    <a:pt x="558" y="418"/>
                  </a:lnTo>
                  <a:lnTo>
                    <a:pt x="589" y="482"/>
                  </a:lnTo>
                  <a:lnTo>
                    <a:pt x="622" y="549"/>
                  </a:lnTo>
                  <a:lnTo>
                    <a:pt x="653" y="614"/>
                  </a:lnTo>
                  <a:lnTo>
                    <a:pt x="685" y="678"/>
                  </a:lnTo>
                  <a:lnTo>
                    <a:pt x="713" y="739"/>
                  </a:lnTo>
                  <a:lnTo>
                    <a:pt x="740" y="793"/>
                  </a:lnTo>
                  <a:lnTo>
                    <a:pt x="764" y="841"/>
                  </a:lnTo>
                  <a:lnTo>
                    <a:pt x="783" y="879"/>
                  </a:lnTo>
                  <a:lnTo>
                    <a:pt x="797" y="907"/>
                  </a:lnTo>
                  <a:lnTo>
                    <a:pt x="804" y="923"/>
                  </a:lnTo>
                  <a:lnTo>
                    <a:pt x="787" y="923"/>
                  </a:lnTo>
                  <a:lnTo>
                    <a:pt x="759" y="923"/>
                  </a:lnTo>
                  <a:lnTo>
                    <a:pt x="719" y="923"/>
                  </a:lnTo>
                  <a:lnTo>
                    <a:pt x="673" y="923"/>
                  </a:lnTo>
                  <a:lnTo>
                    <a:pt x="617" y="923"/>
                  </a:lnTo>
                  <a:lnTo>
                    <a:pt x="558" y="923"/>
                  </a:lnTo>
                  <a:lnTo>
                    <a:pt x="496" y="923"/>
                  </a:lnTo>
                  <a:lnTo>
                    <a:pt x="433" y="923"/>
                  </a:lnTo>
                  <a:lnTo>
                    <a:pt x="368" y="923"/>
                  </a:lnTo>
                  <a:lnTo>
                    <a:pt x="306" y="923"/>
                  </a:lnTo>
                  <a:lnTo>
                    <a:pt x="246" y="923"/>
                  </a:lnTo>
                  <a:lnTo>
                    <a:pt x="191" y="923"/>
                  </a:lnTo>
                  <a:lnTo>
                    <a:pt x="145" y="923"/>
                  </a:lnTo>
                  <a:lnTo>
                    <a:pt x="105" y="923"/>
                  </a:lnTo>
                  <a:lnTo>
                    <a:pt x="77" y="923"/>
                  </a:lnTo>
                  <a:lnTo>
                    <a:pt x="60" y="923"/>
                  </a:lnTo>
                  <a:close/>
                  <a:moveTo>
                    <a:pt x="431" y="36"/>
                  </a:moveTo>
                  <a:lnTo>
                    <a:pt x="447" y="39"/>
                  </a:lnTo>
                  <a:lnTo>
                    <a:pt x="459" y="47"/>
                  </a:lnTo>
                  <a:lnTo>
                    <a:pt x="468" y="59"/>
                  </a:lnTo>
                  <a:lnTo>
                    <a:pt x="471" y="74"/>
                  </a:lnTo>
                  <a:lnTo>
                    <a:pt x="468" y="88"/>
                  </a:lnTo>
                  <a:lnTo>
                    <a:pt x="459" y="100"/>
                  </a:lnTo>
                  <a:lnTo>
                    <a:pt x="447" y="108"/>
                  </a:lnTo>
                  <a:lnTo>
                    <a:pt x="431" y="111"/>
                  </a:lnTo>
                  <a:lnTo>
                    <a:pt x="416" y="108"/>
                  </a:lnTo>
                  <a:lnTo>
                    <a:pt x="403" y="100"/>
                  </a:lnTo>
                  <a:lnTo>
                    <a:pt x="395" y="88"/>
                  </a:lnTo>
                  <a:lnTo>
                    <a:pt x="392" y="74"/>
                  </a:lnTo>
                  <a:lnTo>
                    <a:pt x="395" y="59"/>
                  </a:lnTo>
                  <a:lnTo>
                    <a:pt x="403" y="47"/>
                  </a:lnTo>
                  <a:lnTo>
                    <a:pt x="416" y="39"/>
                  </a:lnTo>
                  <a:lnTo>
                    <a:pt x="431" y="3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8" name="Freeform 28"/>
            <p:cNvSpPr>
              <a:spLocks/>
            </p:cNvSpPr>
            <p:nvPr/>
          </p:nvSpPr>
          <p:spPr bwMode="auto">
            <a:xfrm>
              <a:off x="2823" y="1840"/>
              <a:ext cx="124" cy="40"/>
            </a:xfrm>
            <a:custGeom>
              <a:avLst/>
              <a:gdLst/>
              <a:ahLst/>
              <a:cxnLst>
                <a:cxn ang="0">
                  <a:pos x="372" y="39"/>
                </a:cxn>
                <a:cxn ang="0">
                  <a:pos x="165" y="0"/>
                </a:cxn>
                <a:cxn ang="0">
                  <a:pos x="165" y="79"/>
                </a:cxn>
                <a:cxn ang="0">
                  <a:pos x="0" y="79"/>
                </a:cxn>
                <a:cxn ang="0">
                  <a:pos x="207" y="118"/>
                </a:cxn>
                <a:cxn ang="0">
                  <a:pos x="207" y="39"/>
                </a:cxn>
                <a:cxn ang="0">
                  <a:pos x="372" y="39"/>
                </a:cxn>
              </a:cxnLst>
              <a:rect l="0" t="0" r="r" b="b"/>
              <a:pathLst>
                <a:path w="372" h="118">
                  <a:moveTo>
                    <a:pt x="372" y="39"/>
                  </a:moveTo>
                  <a:lnTo>
                    <a:pt x="165" y="0"/>
                  </a:lnTo>
                  <a:lnTo>
                    <a:pt x="165" y="79"/>
                  </a:lnTo>
                  <a:lnTo>
                    <a:pt x="0" y="79"/>
                  </a:lnTo>
                  <a:lnTo>
                    <a:pt x="207" y="118"/>
                  </a:lnTo>
                  <a:lnTo>
                    <a:pt x="207" y="39"/>
                  </a:lnTo>
                  <a:lnTo>
                    <a:pt x="372" y="3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69" name="Freeform 29"/>
            <p:cNvSpPr>
              <a:spLocks/>
            </p:cNvSpPr>
            <p:nvPr/>
          </p:nvSpPr>
          <p:spPr bwMode="auto">
            <a:xfrm>
              <a:off x="2821" y="1755"/>
              <a:ext cx="79" cy="92"/>
            </a:xfrm>
            <a:custGeom>
              <a:avLst/>
              <a:gdLst/>
              <a:ahLst/>
              <a:cxnLst>
                <a:cxn ang="0">
                  <a:pos x="237" y="0"/>
                </a:cxn>
                <a:cxn ang="0">
                  <a:pos x="60" y="110"/>
                </a:cxn>
                <a:cxn ang="0">
                  <a:pos x="118" y="166"/>
                </a:cxn>
                <a:cxn ang="0">
                  <a:pos x="0" y="275"/>
                </a:cxn>
                <a:cxn ang="0">
                  <a:pos x="176" y="166"/>
                </a:cxn>
                <a:cxn ang="0">
                  <a:pos x="118" y="110"/>
                </a:cxn>
                <a:cxn ang="0">
                  <a:pos x="237" y="0"/>
                </a:cxn>
              </a:cxnLst>
              <a:rect l="0" t="0" r="r" b="b"/>
              <a:pathLst>
                <a:path w="237" h="275">
                  <a:moveTo>
                    <a:pt x="237" y="0"/>
                  </a:moveTo>
                  <a:lnTo>
                    <a:pt x="60" y="110"/>
                  </a:lnTo>
                  <a:lnTo>
                    <a:pt x="118" y="166"/>
                  </a:lnTo>
                  <a:lnTo>
                    <a:pt x="0" y="275"/>
                  </a:lnTo>
                  <a:lnTo>
                    <a:pt x="176" y="166"/>
                  </a:lnTo>
                  <a:lnTo>
                    <a:pt x="118" y="110"/>
                  </a:lnTo>
                  <a:lnTo>
                    <a:pt x="23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70" name="Freeform 30"/>
            <p:cNvSpPr>
              <a:spLocks/>
            </p:cNvSpPr>
            <p:nvPr/>
          </p:nvSpPr>
          <p:spPr bwMode="auto">
            <a:xfrm>
              <a:off x="2633" y="1840"/>
              <a:ext cx="123" cy="40"/>
            </a:xfrm>
            <a:custGeom>
              <a:avLst/>
              <a:gdLst/>
              <a:ahLst/>
              <a:cxnLst>
                <a:cxn ang="0">
                  <a:pos x="0" y="39"/>
                </a:cxn>
                <a:cxn ang="0">
                  <a:pos x="206" y="0"/>
                </a:cxn>
                <a:cxn ang="0">
                  <a:pos x="206" y="79"/>
                </a:cxn>
                <a:cxn ang="0">
                  <a:pos x="371" y="79"/>
                </a:cxn>
                <a:cxn ang="0">
                  <a:pos x="165" y="118"/>
                </a:cxn>
                <a:cxn ang="0">
                  <a:pos x="165" y="39"/>
                </a:cxn>
                <a:cxn ang="0">
                  <a:pos x="0" y="39"/>
                </a:cxn>
              </a:cxnLst>
              <a:rect l="0" t="0" r="r" b="b"/>
              <a:pathLst>
                <a:path w="371" h="118">
                  <a:moveTo>
                    <a:pt x="0" y="39"/>
                  </a:moveTo>
                  <a:lnTo>
                    <a:pt x="206" y="0"/>
                  </a:lnTo>
                  <a:lnTo>
                    <a:pt x="206" y="79"/>
                  </a:lnTo>
                  <a:lnTo>
                    <a:pt x="371" y="79"/>
                  </a:lnTo>
                  <a:lnTo>
                    <a:pt x="165" y="118"/>
                  </a:lnTo>
                  <a:lnTo>
                    <a:pt x="165" y="39"/>
                  </a:lnTo>
                  <a:lnTo>
                    <a:pt x="0" y="3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sp>
          <p:nvSpPr>
            <p:cNvPr id="71" name="Freeform 31"/>
            <p:cNvSpPr>
              <a:spLocks/>
            </p:cNvSpPr>
            <p:nvPr/>
          </p:nvSpPr>
          <p:spPr bwMode="auto">
            <a:xfrm>
              <a:off x="2679" y="1755"/>
              <a:ext cx="79" cy="92"/>
            </a:xfrm>
            <a:custGeom>
              <a:avLst/>
              <a:gdLst/>
              <a:ahLst/>
              <a:cxnLst>
                <a:cxn ang="0">
                  <a:pos x="0" y="0"/>
                </a:cxn>
                <a:cxn ang="0">
                  <a:pos x="176" y="110"/>
                </a:cxn>
                <a:cxn ang="0">
                  <a:pos x="118" y="166"/>
                </a:cxn>
                <a:cxn ang="0">
                  <a:pos x="235" y="275"/>
                </a:cxn>
                <a:cxn ang="0">
                  <a:pos x="59" y="166"/>
                </a:cxn>
                <a:cxn ang="0">
                  <a:pos x="117" y="110"/>
                </a:cxn>
                <a:cxn ang="0">
                  <a:pos x="0" y="0"/>
                </a:cxn>
              </a:cxnLst>
              <a:rect l="0" t="0" r="r" b="b"/>
              <a:pathLst>
                <a:path w="235" h="275">
                  <a:moveTo>
                    <a:pt x="0" y="0"/>
                  </a:moveTo>
                  <a:lnTo>
                    <a:pt x="176" y="110"/>
                  </a:lnTo>
                  <a:lnTo>
                    <a:pt x="118" y="166"/>
                  </a:lnTo>
                  <a:lnTo>
                    <a:pt x="235" y="275"/>
                  </a:lnTo>
                  <a:lnTo>
                    <a:pt x="59" y="166"/>
                  </a:lnTo>
                  <a:lnTo>
                    <a:pt x="117" y="110"/>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ja-JP" altLang="en-US">
                <a:latin typeface="HGSｺﾞｼｯｸE" pitchFamily="50" charset="-128"/>
                <a:ea typeface="HGSｺﾞｼｯｸE" pitchFamily="50" charset="-128"/>
              </a:endParaRPr>
            </a:p>
          </p:txBody>
        </p:sp>
      </p:grpSp>
      <p:pic>
        <p:nvPicPr>
          <p:cNvPr id="72" name="Picture 4"/>
          <p:cNvPicPr>
            <a:picLocks noChangeAspect="1" noChangeArrowheads="1"/>
          </p:cNvPicPr>
          <p:nvPr/>
        </p:nvPicPr>
        <p:blipFill>
          <a:blip r:embed="rId11" cstate="print"/>
          <a:srcRect/>
          <a:stretch>
            <a:fillRect/>
          </a:stretch>
        </p:blipFill>
        <p:spPr bwMode="auto">
          <a:xfrm>
            <a:off x="1752609" y="3556616"/>
            <a:ext cx="628650" cy="4000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GB" altLang="ja-JP" dirty="0" smtClean="0"/>
              <a:t>2. Proposal (1/2)</a:t>
            </a:r>
            <a:endParaRPr kumimoji="1" lang="ja-JP" altLang="en-US" dirty="0"/>
          </a:p>
        </p:txBody>
      </p:sp>
      <p:sp>
        <p:nvSpPr>
          <p:cNvPr id="5" name="テキスト ボックス 4"/>
          <p:cNvSpPr txBox="1"/>
          <p:nvPr/>
        </p:nvSpPr>
        <p:spPr>
          <a:xfrm>
            <a:off x="467544" y="1124744"/>
            <a:ext cx="8280919" cy="5386090"/>
          </a:xfrm>
          <a:prstGeom prst="rect">
            <a:avLst/>
          </a:prstGeom>
          <a:noFill/>
        </p:spPr>
        <p:txBody>
          <a:bodyPr wrap="square" rtlCol="0">
            <a:spAutoFit/>
          </a:bodyPr>
          <a:lstStyle/>
          <a:p>
            <a:pPr lvl="0"/>
            <a:r>
              <a:rPr lang="en-GB" altLang="ja-JP" sz="2800" dirty="0" smtClean="0"/>
              <a:t>a) Evaluation target</a:t>
            </a:r>
            <a:endParaRPr lang="ja-JP" altLang="ja-JP" sz="2800" dirty="0" smtClean="0"/>
          </a:p>
          <a:p>
            <a:r>
              <a:rPr lang="en-GB" altLang="ja-JP" sz="2800" dirty="0" smtClean="0"/>
              <a:t>We propose to add the degradation caused by compression (e.g. bit-rate, difference of L/R quality) to be able to also evaluate degradation in 3D broadcasting and communication services. </a:t>
            </a:r>
          </a:p>
          <a:p>
            <a:endParaRPr lang="en-GB" altLang="ja-JP" sz="2800" dirty="0" smtClean="0"/>
          </a:p>
          <a:p>
            <a:pPr lvl="0"/>
            <a:r>
              <a:rPr lang="en-GB" altLang="ja-JP" sz="2800" dirty="0" smtClean="0"/>
              <a:t>b) Evaluation scale/viewpoint</a:t>
            </a:r>
            <a:endParaRPr lang="ja-JP" altLang="ja-JP" sz="2800" dirty="0" smtClean="0"/>
          </a:p>
          <a:p>
            <a:r>
              <a:rPr lang="en-GB" altLang="ja-JP" sz="2800" dirty="0" smtClean="0"/>
              <a:t>We propose to add the use of a quality scale (e.g. MOS). </a:t>
            </a:r>
            <a:r>
              <a:rPr lang="en-GB" altLang="ja-JP" sz="2400" dirty="0" smtClean="0"/>
              <a:t>- We want to ask VQEG to conduct a study for developing the unified evaluation method for 3D video services as soon as possible at the view point of enlarging the 3D market. </a:t>
            </a:r>
          </a:p>
          <a:p>
            <a:r>
              <a:rPr lang="en-GB" altLang="ja-JP" sz="2400" dirty="0" smtClean="0"/>
              <a:t>- In terms of 3D video service, we need to evaluate not only quality but also visual fatigue and motion sickness. </a:t>
            </a:r>
            <a:endParaRPr lang="ja-JP" altLang="ja-JP"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lang="en-GB" altLang="ja-JP" dirty="0" smtClean="0"/>
              <a:t>2. Proposal (2/2)</a:t>
            </a:r>
            <a:endParaRPr kumimoji="1" lang="ja-JP" altLang="en-US" dirty="0"/>
          </a:p>
        </p:txBody>
      </p:sp>
      <p:sp>
        <p:nvSpPr>
          <p:cNvPr id="81" name="テキスト ボックス 80"/>
          <p:cNvSpPr txBox="1"/>
          <p:nvPr/>
        </p:nvSpPr>
        <p:spPr>
          <a:xfrm>
            <a:off x="467545" y="1268760"/>
            <a:ext cx="8676455" cy="5262979"/>
          </a:xfrm>
          <a:prstGeom prst="rect">
            <a:avLst/>
          </a:prstGeom>
          <a:noFill/>
        </p:spPr>
        <p:txBody>
          <a:bodyPr wrap="square" rtlCol="0">
            <a:spAutoFit/>
          </a:bodyPr>
          <a:lstStyle/>
          <a:p>
            <a:pPr lvl="0"/>
            <a:r>
              <a:rPr lang="en-GB" altLang="ja-JP" sz="2800" dirty="0" smtClean="0"/>
              <a:t>c) Viewing duration</a:t>
            </a:r>
            <a:endParaRPr lang="ja-JP" altLang="ja-JP" sz="2800" dirty="0" smtClean="0"/>
          </a:p>
          <a:p>
            <a:r>
              <a:rPr lang="en-GB" altLang="ja-JP" sz="2800" dirty="0" smtClean="0"/>
              <a:t>We propose to add a study of the appropriate viewing duration depending on the objective of evaluation.</a:t>
            </a:r>
            <a:endParaRPr lang="ja-JP" altLang="ja-JP" sz="2800" dirty="0" smtClean="0"/>
          </a:p>
          <a:p>
            <a:pPr>
              <a:buFontTx/>
              <a:buChar char="-"/>
            </a:pPr>
            <a:r>
              <a:rPr lang="en-GB" altLang="ja-JP" sz="2400" dirty="0" smtClean="0"/>
              <a:t> People need much more time to focus their eyes on 3D video than 2D video.  In terms of fatigue, the results after participants have watched a 3D video for a long time are necessary. </a:t>
            </a:r>
          </a:p>
          <a:p>
            <a:pPr>
              <a:buFontTx/>
              <a:buChar char="-"/>
            </a:pPr>
            <a:endParaRPr lang="en-GB" altLang="ja-JP" sz="2400" dirty="0" smtClean="0"/>
          </a:p>
          <a:p>
            <a:pPr lvl="0"/>
            <a:r>
              <a:rPr lang="en-GB" altLang="ja-JP" sz="2800" dirty="0" smtClean="0"/>
              <a:t>d) 3D visual ability of participant</a:t>
            </a:r>
            <a:endParaRPr lang="ja-JP" altLang="ja-JP" sz="2800" dirty="0" smtClean="0"/>
          </a:p>
          <a:p>
            <a:r>
              <a:rPr lang="en-US" altLang="ja-JP" sz="2800" dirty="0" smtClean="0"/>
              <a:t>We propose to recommend the minimum required visual ability for a 3D subjective test.</a:t>
            </a:r>
          </a:p>
          <a:p>
            <a:r>
              <a:rPr lang="en-GB" altLang="ja-JP" sz="2400" dirty="0" smtClean="0"/>
              <a:t>- It is said that the difference among individual 3D visual ability is very large.  It is important for us to get 3D subjective characteristics stably and repeatedly. </a:t>
            </a:r>
            <a:endParaRPr lang="ja-JP" altLang="ja-JP" sz="2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354</TotalTime>
  <Words>323</Words>
  <Application>Microsoft Office PowerPoint</Application>
  <PresentationFormat>画面に合わせる (4:3)</PresentationFormat>
  <Paragraphs>35</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アース</vt:lpstr>
      <vt:lpstr>Proposal for 3D evaluation test plan in VQEG June 8 2011</vt:lpstr>
      <vt:lpstr>1. Introduction</vt:lpstr>
      <vt:lpstr>2. Proposal (1/2)</vt:lpstr>
      <vt:lpstr>2. Proposal (2/2)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use of NICT 3D Contents</dc:title>
  <dc:creator>okamoto</dc:creator>
  <cp:lastModifiedBy>okamoto</cp:lastModifiedBy>
  <cp:revision>37</cp:revision>
  <dcterms:created xsi:type="dcterms:W3CDTF">2010-11-16T12:22:00Z</dcterms:created>
  <dcterms:modified xsi:type="dcterms:W3CDTF">2011-06-08T23:14:46Z</dcterms:modified>
</cp:coreProperties>
</file>